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5143500" cy="9144000"/>
  <p:embeddedFontLst>
    <p:embeddedFont>
      <p:font typeface="Noto Sans"/>
      <p:regular r:id="rId46"/>
      <p:bold r:id="rId47"/>
      <p:italic r:id="rId48"/>
      <p:boldItalic r:id="rId49"/>
    </p:embeddedFont>
    <p:embeddedFont>
      <p:font typeface="Noto Sans SC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hcHkj0Fo84tJOUvNhjWASIR+1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otoSans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NotoSans-italic.fntdata"/><Relationship Id="rId47" Type="http://schemas.openxmlformats.org/officeDocument/2006/relationships/font" Target="fonts/NotoSans-bold.fntdata"/><Relationship Id="rId49" Type="http://schemas.openxmlformats.org/officeDocument/2006/relationships/font" Target="fonts/No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otoSansSC-bold.fntdata"/><Relationship Id="rId50" Type="http://schemas.openxmlformats.org/officeDocument/2006/relationships/font" Target="fonts/NotoSansSC-regular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2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4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6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7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9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p20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0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1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2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23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24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25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p26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6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1" name="Google Shape;531;p27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28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8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p29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9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30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0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p31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1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32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2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3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p33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3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aabc60d3f9_0_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aabc60d3f9_0_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3aabc60d3f9_0_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34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4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5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2" name="Google Shape;702;p35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5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6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5" name="Google Shape;725;p36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6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37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7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0" name="Google Shape;780;p38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8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39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9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:notes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lang="en-U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IST_MASTER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B2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34.jpg"/><Relationship Id="rId9" Type="http://schemas.openxmlformats.org/officeDocument/2006/relationships/image" Target="../media/image25.jp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33.jpg"/><Relationship Id="rId8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4.jpg"/><Relationship Id="rId10" Type="http://schemas.openxmlformats.org/officeDocument/2006/relationships/image" Target="../media/image23.jpg"/><Relationship Id="rId12" Type="http://schemas.openxmlformats.org/officeDocument/2006/relationships/image" Target="../media/image2.png"/><Relationship Id="rId9" Type="http://schemas.openxmlformats.org/officeDocument/2006/relationships/image" Target="../media/image27.jp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30.jpg"/><Relationship Id="rId5" Type="http://schemas.openxmlformats.org/officeDocument/2006/relationships/image" Target="../media/image7.png"/><Relationship Id="rId6" Type="http://schemas.openxmlformats.org/officeDocument/2006/relationships/image" Target="../media/image32.jpg"/><Relationship Id="rId7" Type="http://schemas.openxmlformats.org/officeDocument/2006/relationships/image" Target="../media/image26.jpg"/><Relationship Id="rId8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1.jpg"/><Relationship Id="rId7" Type="http://schemas.openxmlformats.org/officeDocument/2006/relationships/image" Target="../media/image39.jp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8.jp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5.jpg"/><Relationship Id="rId7" Type="http://schemas.openxmlformats.org/officeDocument/2006/relationships/image" Target="../media/image40.jpg"/><Relationship Id="rId8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65.png"/><Relationship Id="rId9" Type="http://schemas.openxmlformats.org/officeDocument/2006/relationships/image" Target="../media/image60.png"/><Relationship Id="rId5" Type="http://schemas.openxmlformats.org/officeDocument/2006/relationships/image" Target="../media/image7.png"/><Relationship Id="rId6" Type="http://schemas.openxmlformats.org/officeDocument/2006/relationships/image" Target="../media/image80.png"/><Relationship Id="rId7" Type="http://schemas.openxmlformats.org/officeDocument/2006/relationships/image" Target="../media/image70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41.jpg"/><Relationship Id="rId5" Type="http://schemas.openxmlformats.org/officeDocument/2006/relationships/image" Target="../media/image7.png"/><Relationship Id="rId6" Type="http://schemas.openxmlformats.org/officeDocument/2006/relationships/image" Target="../media/image43.jpg"/><Relationship Id="rId7" Type="http://schemas.openxmlformats.org/officeDocument/2006/relationships/image" Target="../media/image42.jpg"/><Relationship Id="rId8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53.png"/><Relationship Id="rId5" Type="http://schemas.openxmlformats.org/officeDocument/2006/relationships/image" Target="../media/image7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59.jpg"/><Relationship Id="rId9" Type="http://schemas.openxmlformats.org/officeDocument/2006/relationships/image" Target="../media/image51.jp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9.jpg"/><Relationship Id="rId8" Type="http://schemas.openxmlformats.org/officeDocument/2006/relationships/image" Target="../media/image5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58.jpg"/><Relationship Id="rId5" Type="http://schemas.openxmlformats.org/officeDocument/2006/relationships/image" Target="../media/image7.png"/><Relationship Id="rId6" Type="http://schemas.openxmlformats.org/officeDocument/2006/relationships/image" Target="../media/image56.jpg"/><Relationship Id="rId7" Type="http://schemas.openxmlformats.org/officeDocument/2006/relationships/image" Target="../media/image50.jpg"/><Relationship Id="rId8" Type="http://schemas.openxmlformats.org/officeDocument/2006/relationships/image" Target="../media/image5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54.png"/><Relationship Id="rId7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76.png"/><Relationship Id="rId9" Type="http://schemas.openxmlformats.org/officeDocument/2006/relationships/image" Target="../media/image61.png"/><Relationship Id="rId5" Type="http://schemas.openxmlformats.org/officeDocument/2006/relationships/image" Target="../media/image7.png"/><Relationship Id="rId6" Type="http://schemas.openxmlformats.org/officeDocument/2006/relationships/image" Target="../media/image66.png"/><Relationship Id="rId7" Type="http://schemas.openxmlformats.org/officeDocument/2006/relationships/image" Target="../media/image72.png"/><Relationship Id="rId8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8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81.jpg"/><Relationship Id="rId10" Type="http://schemas.openxmlformats.org/officeDocument/2006/relationships/image" Target="../media/image73.jpg"/><Relationship Id="rId12" Type="http://schemas.openxmlformats.org/officeDocument/2006/relationships/image" Target="../media/image2.png"/><Relationship Id="rId9" Type="http://schemas.openxmlformats.org/officeDocument/2006/relationships/image" Target="../media/image69.jp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7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1" Type="http://schemas.openxmlformats.org/officeDocument/2006/relationships/image" Target="../media/image2.png"/><Relationship Id="rId10" Type="http://schemas.openxmlformats.org/officeDocument/2006/relationships/image" Target="../media/image65.png"/><Relationship Id="rId9" Type="http://schemas.openxmlformats.org/officeDocument/2006/relationships/image" Target="../media/image60.png"/><Relationship Id="rId5" Type="http://schemas.openxmlformats.org/officeDocument/2006/relationships/image" Target="../media/image7.png"/><Relationship Id="rId6" Type="http://schemas.openxmlformats.org/officeDocument/2006/relationships/image" Target="../media/image80.png"/><Relationship Id="rId7" Type="http://schemas.openxmlformats.org/officeDocument/2006/relationships/image" Target="../media/image70.png"/><Relationship Id="rId8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84.png"/><Relationship Id="rId5" Type="http://schemas.openxmlformats.org/officeDocument/2006/relationships/image" Target="../media/image7.png"/><Relationship Id="rId6" Type="http://schemas.openxmlformats.org/officeDocument/2006/relationships/image" Target="../media/image67.png"/><Relationship Id="rId7" Type="http://schemas.openxmlformats.org/officeDocument/2006/relationships/image" Target="../media/image83.png"/><Relationship Id="rId8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92.jpg"/><Relationship Id="rId5" Type="http://schemas.openxmlformats.org/officeDocument/2006/relationships/image" Target="../media/image7.png"/><Relationship Id="rId6" Type="http://schemas.openxmlformats.org/officeDocument/2006/relationships/image" Target="../media/image85.jpg"/><Relationship Id="rId7" Type="http://schemas.openxmlformats.org/officeDocument/2006/relationships/image" Target="../media/image87.jpg"/><Relationship Id="rId8" Type="http://schemas.openxmlformats.org/officeDocument/2006/relationships/image" Target="../media/image8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91.jpg"/><Relationship Id="rId5" Type="http://schemas.openxmlformats.org/officeDocument/2006/relationships/image" Target="../media/image7.png"/><Relationship Id="rId6" Type="http://schemas.openxmlformats.org/officeDocument/2006/relationships/image" Target="../media/image90.jpg"/><Relationship Id="rId7" Type="http://schemas.openxmlformats.org/officeDocument/2006/relationships/image" Target="../media/image86.jpg"/><Relationship Id="rId8" Type="http://schemas.openxmlformats.org/officeDocument/2006/relationships/image" Target="../media/image8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صورة تحتوي على الرسومات, لقطة شاشة, تصميم الجرافيك, أزرق كهربائي" id="21" name="Google Shape;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Resource allocation challenge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0"/>
          <p:cNvSpPr/>
          <p:nvPr/>
        </p:nvSpPr>
        <p:spPr>
          <a:xfrm>
            <a:off x="1412640" y="2916720"/>
            <a:ext cx="6246360" cy="360"/>
          </a:xfrm>
          <a:custGeom>
            <a:rect b="b" l="l" r="r" t="t"/>
            <a:pathLst>
              <a:path extrusionOk="0" h="120000" w="6246628">
                <a:moveTo>
                  <a:pt x="0" y="0"/>
                </a:moveTo>
                <a:lnTo>
                  <a:pt x="6246628" y="0"/>
                </a:lnTo>
              </a:path>
            </a:pathLst>
          </a:custGeom>
          <a:noFill/>
          <a:ln cap="flat" cmpd="sng" w="831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85968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305856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523116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41924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4" name="Google Shape;13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68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112068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956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331956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216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549216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024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768024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>
            <a:off x="98064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317952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535212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754020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220680" y="37720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Limited Resources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02215_7qq010.jpg" id="147" name="Google Shape;147;p10"/>
          <p:cNvPicPr preferRelativeResize="0"/>
          <p:nvPr/>
        </p:nvPicPr>
        <p:blipFill rotWithShape="1">
          <a:blip r:embed="rId7">
            <a:alphaModFix/>
          </a:blip>
          <a:srcRect b="21869" l="0" r="0" t="21869"/>
          <a:stretch/>
        </p:blipFill>
        <p:spPr>
          <a:xfrm>
            <a:off x="223200" y="996480"/>
            <a:ext cx="213804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/>
          <p:nvPr/>
        </p:nvSpPr>
        <p:spPr>
          <a:xfrm>
            <a:off x="220680" y="4040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Universities face constraints with rooms, instructors, and time slots when scheduling over 100 courses.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2419200" y="9964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Conflicting Requirements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05985_paVH1C.jpg" id="150" name="Google Shape;150;p10"/>
          <p:cNvPicPr preferRelativeResize="0"/>
          <p:nvPr/>
        </p:nvPicPr>
        <p:blipFill rotWithShape="1">
          <a:blip r:embed="rId8">
            <a:alphaModFix/>
          </a:blip>
          <a:srcRect b="21869" l="0" r="0" t="21869"/>
          <a:stretch/>
        </p:blipFill>
        <p:spPr>
          <a:xfrm>
            <a:off x="2422080" y="364356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/>
          <p:nvPr/>
        </p:nvSpPr>
        <p:spPr>
          <a:xfrm>
            <a:off x="2419200" y="1268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Course schedules must balance instructor availability, student needs, and room suitability without overlaps.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4591800" y="37720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Complex Combinations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1740_Gpgc0M.jpg" id="153" name="Google Shape;153;p10"/>
          <p:cNvPicPr preferRelativeResize="0"/>
          <p:nvPr/>
        </p:nvPicPr>
        <p:blipFill rotWithShape="1">
          <a:blip r:embed="rId9">
            <a:alphaModFix/>
          </a:blip>
          <a:srcRect b="21869" l="0" r="0" t="21869"/>
          <a:stretch/>
        </p:blipFill>
        <p:spPr>
          <a:xfrm>
            <a:off x="4594680" y="99648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>
            <a:off x="4591800" y="4040280"/>
            <a:ext cx="214308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The large number of variables creates millions of possible timetable arrangements, making manual scheduling impractical.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6780240" y="9964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NP-Hard Problem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4697_BHOVfC.jpg" id="156" name="Google Shape;156;p10"/>
          <p:cNvPicPr preferRelativeResize="0"/>
          <p:nvPr/>
        </p:nvPicPr>
        <p:blipFill rotWithShape="1">
          <a:blip r:embed="rId10">
            <a:alphaModFix/>
          </a:blip>
          <a:srcRect b="21869" l="0" r="0" t="21869"/>
          <a:stretch/>
        </p:blipFill>
        <p:spPr>
          <a:xfrm>
            <a:off x="6782760" y="364356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/>
          <p:nvPr/>
        </p:nvSpPr>
        <p:spPr>
          <a:xfrm>
            <a:off x="6780240" y="1268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Timetabling requires computational resources that increase exponentially with each additional constraint or course.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158" name="Google Shape;15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Conflict-free timetable generation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5" name="Google Shape;1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440" y="109440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/>
          <p:nvPr/>
        </p:nvSpPr>
        <p:spPr>
          <a:xfrm>
            <a:off x="280440" y="109440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1986840" y="187920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5600" y="109440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/>
          <p:nvPr/>
        </p:nvSpPr>
        <p:spPr>
          <a:xfrm>
            <a:off x="4665600" y="109440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6372000" y="187920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3" name="Google Shape;17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440" y="292392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/>
          <p:nvPr/>
        </p:nvSpPr>
        <p:spPr>
          <a:xfrm>
            <a:off x="280440" y="292392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1986840" y="370872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6" name="Google Shape;17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5600" y="292392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/>
          <p:nvPr/>
        </p:nvSpPr>
        <p:spPr>
          <a:xfrm>
            <a:off x="4665600" y="292392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6372000" y="370872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1867680" y="140220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Automatic constraint resolution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502560" y="1482480"/>
            <a:ext cx="1005480" cy="100548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1867680" y="189180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intelligently resolves scheduling conflicts between courses, instructors, and rooms without manual intervention.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6253200" y="140220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Hard constraint enforcement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4888080" y="1482480"/>
            <a:ext cx="1005480" cy="1005480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6253200" y="1891800"/>
            <a:ext cx="246996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Prevents double-booking of instructors, rooms, and student groups through strict validation rules.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1867680" y="323136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Optimization algorithm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502560" y="3312000"/>
            <a:ext cx="1005480" cy="1005480"/>
          </a:xfrm>
          <a:prstGeom prst="ellipse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1867680" y="372132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Genetic algorithm evaluates thousands of possible schedules to find optimal solutions meeting all requirements.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6253200" y="323136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Common course pairing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4888080" y="3312000"/>
            <a:ext cx="1005480" cy="1005480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6253200" y="372132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Special attention to frequently combined courses ensures students can attend all required classes without conflicts.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191" name="Google Shape;191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/>
          <p:nvPr/>
        </p:nvSpPr>
        <p:spPr>
          <a:xfrm>
            <a:off x="463320" y="1959120"/>
            <a:ext cx="5220720" cy="585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Problem Complexity Analysis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8" name="Google Shape;1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200" name="Google Shape;20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Over 100 courses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7" name="Google Shape;2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/>
          <p:nvPr/>
        </p:nvSpPr>
        <p:spPr>
          <a:xfrm>
            <a:off x="390240" y="1187640"/>
            <a:ext cx="360" cy="3659760"/>
          </a:xfrm>
          <a:custGeom>
            <a:rect b="b" l="l" r="r" t="t"/>
            <a:pathLst>
              <a:path extrusionOk="0" h="3660054" w="120000"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cap="flat" cmpd="sng" w="197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304920" y="1096200"/>
            <a:ext cx="189000" cy="189000"/>
          </a:xfrm>
          <a:custGeom>
            <a:rect b="b" l="l" r="r" t="t"/>
            <a:pathLst>
              <a:path extrusionOk="0" h="189462" w="189462"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2504520" y="1187640"/>
            <a:ext cx="360" cy="3659760"/>
          </a:xfrm>
          <a:custGeom>
            <a:rect b="b" l="l" r="r" t="t"/>
            <a:pathLst>
              <a:path extrusionOk="0" h="3660054" w="120000"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cap="flat" cmpd="sng" w="1972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2409480" y="1096200"/>
            <a:ext cx="189000" cy="189000"/>
          </a:xfrm>
          <a:custGeom>
            <a:rect b="b" l="l" r="r" t="t"/>
            <a:pathLst>
              <a:path extrusionOk="0" h="189462" w="189462"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4660920" y="1187640"/>
            <a:ext cx="360" cy="3659760"/>
          </a:xfrm>
          <a:custGeom>
            <a:rect b="b" l="l" r="r" t="t"/>
            <a:pathLst>
              <a:path extrusionOk="0" h="3660054" w="120000"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cap="flat" cmpd="sng" w="197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4566240" y="1096200"/>
            <a:ext cx="189000" cy="189000"/>
          </a:xfrm>
          <a:custGeom>
            <a:rect b="b" l="l" r="r" t="t"/>
            <a:pathLst>
              <a:path extrusionOk="0" h="189462" w="189462"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6828120" y="1187640"/>
            <a:ext cx="360" cy="3659760"/>
          </a:xfrm>
          <a:custGeom>
            <a:rect b="b" l="l" r="r" t="t"/>
            <a:pathLst>
              <a:path extrusionOk="0" h="3660054" w="120000"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cap="flat" cmpd="sng" w="1972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6733440" y="1096200"/>
            <a:ext cx="189000" cy="189000"/>
          </a:xfrm>
          <a:custGeom>
            <a:rect b="b" l="l" r="r" t="t"/>
            <a:pathLst>
              <a:path extrusionOk="0" h="189462" w="189462"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484920" y="1380960"/>
            <a:ext cx="1952640" cy="42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Large Course Volume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09696_v6kj0G.jpg" id="218" name="Google Shape;218;p13"/>
          <p:cNvPicPr preferRelativeResize="0"/>
          <p:nvPr/>
        </p:nvPicPr>
        <p:blipFill rotWithShape="1">
          <a:blip r:embed="rId6">
            <a:alphaModFix/>
          </a:blip>
          <a:srcRect b="10000" l="0" r="0" t="10000"/>
          <a:stretch/>
        </p:blipFill>
        <p:spPr>
          <a:xfrm>
            <a:off x="484560" y="3348000"/>
            <a:ext cx="1875240" cy="1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/>
          <p:nvPr/>
        </p:nvSpPr>
        <p:spPr>
          <a:xfrm>
            <a:off x="484920" y="1877760"/>
            <a:ext cx="19526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handles extensive academic scheduling needs with over 100 courses requiring efficient timetable allocation.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2615400" y="1380960"/>
            <a:ext cx="1952640" cy="42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Scheduling Complexity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3210_b3joZQ.jpg" id="221" name="Google Shape;221;p13"/>
          <p:cNvPicPr preferRelativeResize="0"/>
          <p:nvPr/>
        </p:nvPicPr>
        <p:blipFill rotWithShape="1">
          <a:blip r:embed="rId7">
            <a:alphaModFix/>
          </a:blip>
          <a:srcRect b="10000" l="0" r="0" t="10000"/>
          <a:stretch/>
        </p:blipFill>
        <p:spPr>
          <a:xfrm>
            <a:off x="2648880" y="3348000"/>
            <a:ext cx="1875240" cy="1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/>
          <p:nvPr/>
        </p:nvSpPr>
        <p:spPr>
          <a:xfrm>
            <a:off x="2615400" y="1877760"/>
            <a:ext cx="19526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Multiple courses create exponential combinations, making manual scheduling impractical and error-prone without automation.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4755600" y="1380960"/>
            <a:ext cx="1952640" cy="42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Resource Optimization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7331_NPkfWk.jpg" id="224" name="Google Shape;224;p13"/>
          <p:cNvPicPr preferRelativeResize="0"/>
          <p:nvPr/>
        </p:nvPicPr>
        <p:blipFill rotWithShape="1">
          <a:blip r:embed="rId8">
            <a:alphaModFix/>
          </a:blip>
          <a:srcRect b="10000" l="0" r="0" t="10000"/>
          <a:stretch/>
        </p:blipFill>
        <p:spPr>
          <a:xfrm>
            <a:off x="4812840" y="3348000"/>
            <a:ext cx="1875240" cy="1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/>
          <p:nvPr/>
        </p:nvSpPr>
        <p:spPr>
          <a:xfrm>
            <a:off x="4755600" y="1877760"/>
            <a:ext cx="1952640" cy="11127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Algorithm efficiently distributes limited classroom resources across numerous courses while maintaining educational quality standards.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6886080" y="1380960"/>
            <a:ext cx="1952640" cy="42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Conflict Resolution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1805_JkSy0F.jpg" id="227" name="Google Shape;227;p13"/>
          <p:cNvPicPr preferRelativeResize="0"/>
          <p:nvPr/>
        </p:nvPicPr>
        <p:blipFill rotWithShape="1">
          <a:blip r:embed="rId9">
            <a:alphaModFix/>
          </a:blip>
          <a:srcRect b="10000" l="0" r="0" t="10000"/>
          <a:stretch/>
        </p:blipFill>
        <p:spPr>
          <a:xfrm>
            <a:off x="6976800" y="3348000"/>
            <a:ext cx="1875240" cy="1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/>
          <p:nvPr/>
        </p:nvSpPr>
        <p:spPr>
          <a:xfrm>
            <a:off x="6886080" y="1877760"/>
            <a:ext cx="19526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automatically prevents scheduling conflicts among the extensive course catalog through constraint-based programming.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229" name="Google Shape;229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Limited rooms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6" name="Google Shape;2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/>
          <p:nvPr/>
        </p:nvSpPr>
        <p:spPr>
          <a:xfrm>
            <a:off x="246240" y="1150920"/>
            <a:ext cx="2062800" cy="3520440"/>
          </a:xfrm>
          <a:custGeom>
            <a:rect b="b" l="l" r="r" t="t"/>
            <a:pathLst>
              <a:path extrusionOk="0" h="3520929" w="2063154"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0B0B23"/>
          </a:solidFill>
          <a:ln cap="flat" cmpd="sng" w="95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239760" y="1018080"/>
            <a:ext cx="2075400" cy="585000"/>
          </a:xfrm>
          <a:custGeom>
            <a:rect b="b" l="l" r="r" t="t"/>
            <a:pathLst>
              <a:path extrusionOk="0" h="585216" w="2075688"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246240" y="3954600"/>
            <a:ext cx="63468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endParaRPr b="0" sz="2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1668240" y="3788640"/>
            <a:ext cx="478800" cy="78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endParaRPr b="0" sz="43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2436120" y="1150920"/>
            <a:ext cx="2062800" cy="3520440"/>
          </a:xfrm>
          <a:custGeom>
            <a:rect b="b" l="l" r="r" t="t"/>
            <a:pathLst>
              <a:path extrusionOk="0" h="3520929" w="2063154"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0B0B23"/>
          </a:solidFill>
          <a:ln cap="flat" cmpd="sng" w="952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2436120" y="1018080"/>
            <a:ext cx="2075400" cy="585000"/>
          </a:xfrm>
          <a:custGeom>
            <a:rect b="b" l="l" r="r" t="t"/>
            <a:pathLst>
              <a:path extrusionOk="0" h="585216" w="2075688"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2442240" y="3954600"/>
            <a:ext cx="63468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b="0" sz="2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3864600" y="3788640"/>
            <a:ext cx="478800" cy="78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endParaRPr b="0" sz="43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4632480" y="1150920"/>
            <a:ext cx="2062800" cy="3520440"/>
          </a:xfrm>
          <a:custGeom>
            <a:rect b="b" l="l" r="r" t="t"/>
            <a:pathLst>
              <a:path extrusionOk="0" h="3520929" w="2063154"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0B0B23"/>
          </a:solidFill>
          <a:ln cap="flat" cmpd="sng" w="95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4632480" y="1018080"/>
            <a:ext cx="2075400" cy="585000"/>
          </a:xfrm>
          <a:custGeom>
            <a:rect b="b" l="l" r="r" t="t"/>
            <a:pathLst>
              <a:path extrusionOk="0" h="585216" w="2075688"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4638600" y="3954600"/>
            <a:ext cx="63468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b="0" sz="2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6060600" y="3788640"/>
            <a:ext cx="478800" cy="78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endParaRPr b="0" sz="43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6828480" y="1150920"/>
            <a:ext cx="2062800" cy="3520440"/>
          </a:xfrm>
          <a:custGeom>
            <a:rect b="b" l="l" r="r" t="t"/>
            <a:pathLst>
              <a:path extrusionOk="0" h="3520929" w="2063154"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0B0B23"/>
          </a:solidFill>
          <a:ln cap="flat" cmpd="sng" w="952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6828480" y="1018080"/>
            <a:ext cx="2075400" cy="585000"/>
          </a:xfrm>
          <a:custGeom>
            <a:rect b="b" l="l" r="r" t="t"/>
            <a:pathLst>
              <a:path extrusionOk="0" h="585216" w="2075688"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6834600" y="3954600"/>
            <a:ext cx="63468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b="0" sz="2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>
            <a:off x="8256960" y="3788640"/>
            <a:ext cx="478800" cy="78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·</a:t>
            </a:r>
            <a:endParaRPr b="0" sz="43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246240" y="1127880"/>
            <a:ext cx="2062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Room availability constraints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246240" y="1645920"/>
            <a:ext cx="206280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Limited classroom resources create scheduling bottlenecks when allocating spaces for over 100 university courses.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2436120" y="1127880"/>
            <a:ext cx="2062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Capacity challenges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2436120" y="1645920"/>
            <a:ext cx="206280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Rooms must accommodate varying class sizes while meeting specific course requirements and technical needs.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632480" y="1127880"/>
            <a:ext cx="2062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Resource optimization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4632480" y="1645920"/>
            <a:ext cx="206280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System must efficiently distribute limited spaces to maximize utilization without creating conflicts or overcrowding.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6828480" y="1127880"/>
            <a:ext cx="2062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Room suitability matching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6828480" y="1645920"/>
            <a:ext cx="206280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Algorithm pairs courses with appropriate rooms based on capacity, equipment needs and location preferences.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262" name="Google Shape;26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Instructor availability conflicts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9" name="Google Shape;2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/>
          <p:nvPr/>
        </p:nvSpPr>
        <p:spPr>
          <a:xfrm>
            <a:off x="276840" y="1048680"/>
            <a:ext cx="301716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Instructor Double-Booking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0620_6riDMn.jpg" id="272" name="Google Shape;272;p15"/>
          <p:cNvPicPr preferRelativeResize="0"/>
          <p:nvPr/>
        </p:nvPicPr>
        <p:blipFill rotWithShape="1">
          <a:blip r:embed="rId6">
            <a:alphaModFix/>
          </a:blip>
          <a:srcRect b="0" l="12544" r="12544" t="0"/>
          <a:stretch/>
        </p:blipFill>
        <p:spPr>
          <a:xfrm>
            <a:off x="3401640" y="1043640"/>
            <a:ext cx="2340720" cy="17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/>
          <p:nvPr/>
        </p:nvSpPr>
        <p:spPr>
          <a:xfrm>
            <a:off x="261000" y="1526040"/>
            <a:ext cx="30326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System prevents instructors from being scheduled in multiple classes simultaneously, ensuring no time conflicts occur.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276840" y="2961000"/>
            <a:ext cx="301716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Time Preference Handling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2770_XF8pva.jpg" id="275" name="Google Shape;275;p15"/>
          <p:cNvPicPr preferRelativeResize="0"/>
          <p:nvPr/>
        </p:nvPicPr>
        <p:blipFill rotWithShape="1">
          <a:blip r:embed="rId7">
            <a:alphaModFix/>
          </a:blip>
          <a:srcRect b="0" l="12544" r="12544" t="0"/>
          <a:stretch/>
        </p:blipFill>
        <p:spPr>
          <a:xfrm>
            <a:off x="3401640" y="2939400"/>
            <a:ext cx="2340720" cy="17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5"/>
          <p:cNvSpPr/>
          <p:nvPr/>
        </p:nvSpPr>
        <p:spPr>
          <a:xfrm>
            <a:off x="267480" y="3414960"/>
            <a:ext cx="30326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Accommodates faculty availability constraints by scheduling courses only during their specified available time slots.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5897880" y="1048680"/>
            <a:ext cx="301716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Conflict Resolution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5897880" y="1526040"/>
            <a:ext cx="30326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Algorithm prioritizes instructor availability when generating timetables, minimizing scheduling conflicts through optimization techniques.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5897880" y="2960640"/>
            <a:ext cx="301716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Availability Input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5904360" y="3414960"/>
            <a:ext cx="30326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Interface allows instructors to input preferred teaching times, which become constraints in the scheduling algorithm.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281" name="Google Shape;28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Hard constraints never violated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8" name="Google Shape;2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/>
          <p:nvPr/>
        </p:nvSpPr>
        <p:spPr>
          <a:xfrm>
            <a:off x="284400" y="2935080"/>
            <a:ext cx="2850840" cy="548280"/>
          </a:xfrm>
          <a:custGeom>
            <a:rect b="b" l="l" r="r" t="t"/>
            <a:pathLst>
              <a:path extrusionOk="0" h="548640" w="2851099"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3339360" y="2935440"/>
            <a:ext cx="2850840" cy="548280"/>
          </a:xfrm>
          <a:custGeom>
            <a:rect b="b" l="l" r="r" t="t"/>
            <a:pathLst>
              <a:path extrusionOk="0" h="548640" w="2851099"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284400" y="994320"/>
            <a:ext cx="2850840" cy="548280"/>
          </a:xfrm>
          <a:custGeom>
            <a:rect b="b" l="l" r="r" t="t"/>
            <a:pathLst>
              <a:path extrusionOk="0" h="548640" w="2851099"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3339360" y="995040"/>
            <a:ext cx="2850840" cy="548280"/>
          </a:xfrm>
          <a:custGeom>
            <a:rect b="b" l="l" r="r" t="t"/>
            <a:pathLst>
              <a:path extrusionOk="0" h="548640" w="2851099"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oceandoc-ai.obs.ap-southeast-3.myhuaweicloud.com:443/image_1763757611786_cfpXYl.jpg" id="294" name="Google Shape;294;p16"/>
          <p:cNvPicPr preferRelativeResize="0"/>
          <p:nvPr/>
        </p:nvPicPr>
        <p:blipFill rotWithShape="1">
          <a:blip r:embed="rId6">
            <a:alphaModFix/>
          </a:blip>
          <a:srcRect b="0" l="30922" r="28914" t="0"/>
          <a:stretch/>
        </p:blipFill>
        <p:spPr>
          <a:xfrm>
            <a:off x="6336720" y="994320"/>
            <a:ext cx="2522520" cy="353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6"/>
          <p:cNvSpPr/>
          <p:nvPr/>
        </p:nvSpPr>
        <p:spPr>
          <a:xfrm>
            <a:off x="284760" y="1024200"/>
            <a:ext cx="2846880" cy="48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 double-booking instructors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284760" y="1532880"/>
            <a:ext cx="28472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Instructors cannot be scheduled to teach multiple courses simultaneously, preventing scheduling conflicts.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3339000" y="1024200"/>
            <a:ext cx="2837160" cy="48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 room conflicts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3339000" y="1532880"/>
            <a:ext cx="2836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Each room can only host one class at any given time, ensuring physical space availability.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284760" y="2964960"/>
            <a:ext cx="2846880" cy="48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 student group overlaps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284760" y="3474000"/>
            <a:ext cx="28472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Student groups cannot be scheduled for multiple courses in the same timeslot, preventing attendance conflicts.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3339000" y="2964960"/>
            <a:ext cx="2837160" cy="48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Resource allocation rules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3339000" y="3474000"/>
            <a:ext cx="2836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All courses must be assigned appropriate rooms and qualified instructors within available timeframes.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03" name="Google Shape;30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Soft constraints preferences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0" name="Google Shape;3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/>
          <p:nvPr/>
        </p:nvSpPr>
        <p:spPr>
          <a:xfrm>
            <a:off x="260280" y="1161360"/>
            <a:ext cx="8617680" cy="1666080"/>
          </a:xfrm>
          <a:custGeom>
            <a:rect b="b" l="l" r="r" t="t"/>
            <a:pathLst>
              <a:path extrusionOk="0" h="1666449" w="8618101">
                <a:moveTo>
                  <a:pt x="0" y="1666449"/>
                </a:moveTo>
                <a:lnTo>
                  <a:pt x="0" y="0"/>
                </a:lnTo>
                <a:lnTo>
                  <a:pt x="8423890" y="0"/>
                </a:lnTo>
                <a:lnTo>
                  <a:pt x="8618101" y="179936"/>
                </a:lnTo>
                <a:lnTo>
                  <a:pt x="8618101" y="1666449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  <a:effectLst>
            <a:outerShdw blurRad="19080" rotWithShape="0" algn="bl" dir="2700000" dist="37674">
              <a:srgbClr val="FA666E">
                <a:alpha val="20784"/>
              </a:srgbClr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7"/>
          <p:cNvSpPr/>
          <p:nvPr/>
        </p:nvSpPr>
        <p:spPr>
          <a:xfrm>
            <a:off x="3250800" y="1370880"/>
            <a:ext cx="360" cy="1247040"/>
          </a:xfrm>
          <a:custGeom>
            <a:rect b="b" l="l" r="r" t="t"/>
            <a:pathLst>
              <a:path extrusionOk="0" h="1247281" w="120000"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cap="flat" cmpd="sng" w="9525">
            <a:solidFill>
              <a:srgbClr val="FA66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5867640" y="1370880"/>
            <a:ext cx="360" cy="1247040"/>
          </a:xfrm>
          <a:custGeom>
            <a:rect b="b" l="l" r="r" t="t"/>
            <a:pathLst>
              <a:path extrusionOk="0" h="1247281" w="120000"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cap="flat" cmpd="sng" w="9525">
            <a:solidFill>
              <a:srgbClr val="FA66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265680" y="3042000"/>
            <a:ext cx="8617680" cy="1666080"/>
          </a:xfrm>
          <a:custGeom>
            <a:rect b="b" l="l" r="r" t="t"/>
            <a:pathLst>
              <a:path extrusionOk="0" h="1666449" w="8618101">
                <a:moveTo>
                  <a:pt x="0" y="1666449"/>
                </a:moveTo>
                <a:lnTo>
                  <a:pt x="0" y="0"/>
                </a:lnTo>
                <a:lnTo>
                  <a:pt x="8423890" y="0"/>
                </a:lnTo>
                <a:lnTo>
                  <a:pt x="8618101" y="179936"/>
                </a:lnTo>
                <a:lnTo>
                  <a:pt x="8618101" y="1666449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  <a:effectLst>
            <a:outerShdw blurRad="19080" rotWithShape="0" algn="bl" dir="2700000" dist="37674">
              <a:srgbClr val="FA666E">
                <a:alpha val="20784"/>
              </a:srgbClr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7"/>
          <p:cNvSpPr/>
          <p:nvPr/>
        </p:nvSpPr>
        <p:spPr>
          <a:xfrm>
            <a:off x="3255840" y="3251520"/>
            <a:ext cx="360" cy="1247040"/>
          </a:xfrm>
          <a:custGeom>
            <a:rect b="b" l="l" r="r" t="t"/>
            <a:pathLst>
              <a:path extrusionOk="0" h="1247281" w="120000"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cap="flat" cmpd="sng" w="9525">
            <a:solidFill>
              <a:srgbClr val="FA66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5872680" y="3251520"/>
            <a:ext cx="360" cy="1247040"/>
          </a:xfrm>
          <a:custGeom>
            <a:rect b="b" l="l" r="r" t="t"/>
            <a:pathLst>
              <a:path extrusionOk="0" h="1247281" w="120000"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cap="flat" cmpd="sng" w="9525">
            <a:solidFill>
              <a:srgbClr val="FA66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336600" y="1358280"/>
            <a:ext cx="2822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Instructor preferences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16312_4wZ33X.jpg" id="319" name="Google Shape;319;p17"/>
          <p:cNvPicPr preferRelativeResize="0"/>
          <p:nvPr/>
        </p:nvPicPr>
        <p:blipFill rotWithShape="1">
          <a:blip r:embed="rId6">
            <a:alphaModFix/>
          </a:blip>
          <a:srcRect b="19886" l="0" r="0" t="19887"/>
          <a:stretch/>
        </p:blipFill>
        <p:spPr>
          <a:xfrm>
            <a:off x="3449160" y="1328760"/>
            <a:ext cx="2219040" cy="1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/>
          <p:nvPr/>
        </p:nvSpPr>
        <p:spPr>
          <a:xfrm>
            <a:off x="336600" y="1643040"/>
            <a:ext cx="28220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Faculty can specify preferred teaching times and avoid scheduling during personal commitments.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5959080" y="1358280"/>
            <a:ext cx="28213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Room suitability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0315_BlfKHn.jpg" id="322" name="Google Shape;322;p17"/>
          <p:cNvPicPr preferRelativeResize="0"/>
          <p:nvPr/>
        </p:nvPicPr>
        <p:blipFill rotWithShape="1">
          <a:blip r:embed="rId7">
            <a:alphaModFix/>
          </a:blip>
          <a:srcRect b="19886" l="0" r="0" t="19887"/>
          <a:stretch/>
        </p:blipFill>
        <p:spPr>
          <a:xfrm>
            <a:off x="3454200" y="3209400"/>
            <a:ext cx="2219040" cy="1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/>
          <p:nvPr/>
        </p:nvSpPr>
        <p:spPr>
          <a:xfrm>
            <a:off x="5959080" y="1643040"/>
            <a:ext cx="282132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Matches courses with appropriate rooms based on equipment needs, capacity, and teaching style requirements.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7"/>
          <p:cNvSpPr/>
          <p:nvPr/>
        </p:nvSpPr>
        <p:spPr>
          <a:xfrm>
            <a:off x="336600" y="3238920"/>
            <a:ext cx="28270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Student convenience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336600" y="3523680"/>
            <a:ext cx="28270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Minimizes gaps between classes and avoids late evening sessions when possible.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5965200" y="3238920"/>
            <a:ext cx="28213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Department clustering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5965200" y="3523680"/>
            <a:ext cx="282132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Groups related courses in nearby locations to reduce travel time between consecutive classes.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28" name="Google Shape;32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/>
          <p:nvPr/>
        </p:nvSpPr>
        <p:spPr>
          <a:xfrm>
            <a:off x="463320" y="1959120"/>
            <a:ext cx="5220720" cy="98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System Architecture Components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5" name="Google Shape;3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37" name="Google Shape;3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Functional Requirements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4" name="Google Shape;3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/>
          <p:nvPr/>
        </p:nvSpPr>
        <p:spPr>
          <a:xfrm>
            <a:off x="287280" y="974880"/>
            <a:ext cx="311472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Course Data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287280" y="1551600"/>
            <a:ext cx="311472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Complete CRUD operations for course information, enabling efficient administration of academic scheduling data.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5731560" y="974880"/>
            <a:ext cx="31248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Room Resource Profiling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5731560" y="1551600"/>
            <a:ext cx="3124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Detailed tracking of classroom capacity and features ensures appropriate space allocation for all courses.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287280" y="2931480"/>
            <a:ext cx="311472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Instructor Constraints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288000" y="3484800"/>
            <a:ext cx="311472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captures availability preferences and teaching qualifications to optimize instructor scheduling and satisfaction.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5731560" y="2931480"/>
            <a:ext cx="31248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Automated Generation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5731560" y="3484800"/>
            <a:ext cx="3124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Algorithm creates conflict-free timetables automatically, saving administrative time and improving schedule quality.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54" name="Google Shape;3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/>
          <p:nvPr/>
        </p:nvSpPr>
        <p:spPr>
          <a:xfrm>
            <a:off x="2729160" y="3369960"/>
            <a:ext cx="36853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KAY</a:t>
            </a:r>
            <a:br>
              <a:rPr b="0" i="0" lang="en-US" sz="16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 UCTTP Efficient Solution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949120" y="3277800"/>
            <a:ext cx="3245400" cy="360"/>
          </a:xfrm>
          <a:custGeom>
            <a:rect b="b" l="l" r="r" t="t"/>
            <a:pathLst>
              <a:path extrusionOk="0" h="120000" w="3245820">
                <a:moveTo>
                  <a:pt x="0" y="0"/>
                </a:moveTo>
                <a:lnTo>
                  <a:pt x="3245820" y="0"/>
                </a:lnTo>
              </a:path>
            </a:pathLst>
          </a:custGeom>
          <a:noFill/>
          <a:ln cap="flat" cmpd="sng" w="9525">
            <a:solidFill>
              <a:srgbClr val="4454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32720" y="1938240"/>
            <a:ext cx="8278200" cy="73116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University Course Timetabling System</a:t>
            </a:r>
            <a:endParaRPr b="0" i="0" sz="345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0" y="2805120"/>
            <a:ext cx="9143640" cy="4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9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Automated Scheduling Solution</a:t>
            </a:r>
            <a:endParaRPr b="0" i="0" sz="172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1" name="Google Shape;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3600" y="10800"/>
            <a:ext cx="1850040" cy="14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Course data management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1" name="Google Shape;3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160" y="973080"/>
            <a:ext cx="4209480" cy="170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1000" y="973080"/>
            <a:ext cx="4209480" cy="170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160" y="2853720"/>
            <a:ext cx="4209480" cy="170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0280" y="2853720"/>
            <a:ext cx="4209480" cy="1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/>
          <p:nvPr/>
        </p:nvSpPr>
        <p:spPr>
          <a:xfrm>
            <a:off x="3787200" y="1969200"/>
            <a:ext cx="1568880" cy="1568880"/>
          </a:xfrm>
          <a:custGeom>
            <a:rect b="b" l="l" r="r" t="t"/>
            <a:pathLst>
              <a:path extrusionOk="0" h="1569350" w="1569350"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366840" y="1083960"/>
            <a:ext cx="400212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Course Data Fields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0"/>
          <p:cNvSpPr/>
          <p:nvPr/>
        </p:nvSpPr>
        <p:spPr>
          <a:xfrm>
            <a:off x="386640" y="1589040"/>
            <a:ext cx="3400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Includes course name, code, number, and group/section number for comprehensive course identification and organization.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0"/>
          <p:cNvSpPr/>
          <p:nvPr/>
        </p:nvSpPr>
        <p:spPr>
          <a:xfrm>
            <a:off x="4671000" y="1083960"/>
            <a:ext cx="40500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Data Entry Interface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5239440" y="1589040"/>
            <a:ext cx="348156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User-friendly form with validation ensures accurate course information input through the web application.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366840" y="2954160"/>
            <a:ext cx="3400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CRUD Operations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386640" y="3413880"/>
            <a:ext cx="3400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supports adding, updating, deleting and viewing course information with intuitive database management controls.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0"/>
          <p:cNvSpPr/>
          <p:nvPr/>
        </p:nvSpPr>
        <p:spPr>
          <a:xfrm>
            <a:off x="5356800" y="2954160"/>
            <a:ext cx="3364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Data Relationships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5477760" y="3413880"/>
            <a:ext cx="324324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Course data connects with instructor availability and classroom resources to enable effective timetable generation.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6" name="Google Shape;37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04800" y="2386440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الرسومات, شعار, الخط, رمز&#10;&#10;قد يكون المحتوى الذي تم إنشاؤه بواسطة الذكاء الاصطناعي غير صحيح." id="377" name="Google Shape;37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Classroom data management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4" name="Google Shape;38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1"/>
          <p:cNvSpPr/>
          <p:nvPr/>
        </p:nvSpPr>
        <p:spPr>
          <a:xfrm>
            <a:off x="449640" y="11116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Room Code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0363_aGvXDV.jpg" id="387" name="Google Shape;387;p21"/>
          <p:cNvPicPr preferRelativeResize="0"/>
          <p:nvPr/>
        </p:nvPicPr>
        <p:blipFill rotWithShape="1">
          <a:blip r:embed="rId6">
            <a:alphaModFix/>
          </a:blip>
          <a:srcRect b="9837" l="0" r="0" t="9838"/>
          <a:stretch/>
        </p:blipFill>
        <p:spPr>
          <a:xfrm>
            <a:off x="449640" y="297864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1"/>
          <p:cNvSpPr/>
          <p:nvPr/>
        </p:nvSpPr>
        <p:spPr>
          <a:xfrm>
            <a:off x="449640" y="147492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Unique identifiers for each classroom, enabling efficient tracking and allocation within the timetabling system.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2521080" y="297864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Room ID System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3971_tC9hgP.jpg" id="390" name="Google Shape;390;p21"/>
          <p:cNvPicPr preferRelativeResize="0"/>
          <p:nvPr/>
        </p:nvPicPr>
        <p:blipFill rotWithShape="1">
          <a:blip r:embed="rId7">
            <a:alphaModFix/>
          </a:blip>
          <a:srcRect b="10000" l="0" r="0" t="10000"/>
          <a:stretch/>
        </p:blipFill>
        <p:spPr>
          <a:xfrm>
            <a:off x="2521080" y="111168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1"/>
          <p:cNvSpPr/>
          <p:nvPr/>
        </p:nvSpPr>
        <p:spPr>
          <a:xfrm>
            <a:off x="2521080" y="336888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Secondary identification method ensuring rooms are properly categorized and searchable in the database.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4610520" y="11116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Capacity Tracking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6677_1Fkt8B.jpg" id="393" name="Google Shape;393;p21"/>
          <p:cNvPicPr preferRelativeResize="0"/>
          <p:nvPr/>
        </p:nvPicPr>
        <p:blipFill rotWithShape="1">
          <a:blip r:embed="rId8">
            <a:alphaModFix/>
          </a:blip>
          <a:srcRect b="10000" l="0" r="0" t="10000"/>
          <a:stretch/>
        </p:blipFill>
        <p:spPr>
          <a:xfrm>
            <a:off x="4610520" y="297864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1"/>
          <p:cNvSpPr/>
          <p:nvPr/>
        </p:nvSpPr>
        <p:spPr>
          <a:xfrm>
            <a:off x="4610520" y="147492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Records maximum student occupancy for each room, preventing overcrowding and optimizing space utilization.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6699960" y="297864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Room Type Classification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30483_5Eo7G3.jpg" id="396" name="Google Shape;396;p21"/>
          <p:cNvPicPr preferRelativeResize="0"/>
          <p:nvPr/>
        </p:nvPicPr>
        <p:blipFill rotWithShape="1">
          <a:blip r:embed="rId9">
            <a:alphaModFix/>
          </a:blip>
          <a:srcRect b="10000" l="0" r="0" t="10000"/>
          <a:stretch/>
        </p:blipFill>
        <p:spPr>
          <a:xfrm>
            <a:off x="6699960" y="111168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1"/>
          <p:cNvSpPr/>
          <p:nvPr/>
        </p:nvSpPr>
        <p:spPr>
          <a:xfrm>
            <a:off x="6699960" y="3368880"/>
            <a:ext cx="19940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Categorizes spaces by function (lecture hall, lab, seminar room), ensuring appropriate course-room matching.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398" name="Google Shape;39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Instructor data management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5" name="Google Shape;4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2"/>
          <p:cNvSpPr/>
          <p:nvPr/>
        </p:nvSpPr>
        <p:spPr>
          <a:xfrm>
            <a:off x="3156480" y="1555200"/>
            <a:ext cx="2734200" cy="2622240"/>
          </a:xfrm>
          <a:custGeom>
            <a:rect b="b" l="l" r="r" t="t"/>
            <a:pathLst>
              <a:path extrusionOk="0" h="2622479" w="2734551">
                <a:moveTo>
                  <a:pt x="1367275" y="0"/>
                </a:moveTo>
                <a:cubicBezTo>
                  <a:pt x="2121895" y="0"/>
                  <a:pt x="2734551" y="587547"/>
                  <a:pt x="2734551" y="1311240"/>
                </a:cubicBezTo>
                <a:cubicBezTo>
                  <a:pt x="2734551" y="2034932"/>
                  <a:pt x="2121895" y="2622479"/>
                  <a:pt x="1367275" y="2622479"/>
                </a:cubicBezTo>
                <a:cubicBezTo>
                  <a:pt x="612656" y="2622479"/>
                  <a:pt x="0" y="2034932"/>
                  <a:pt x="0" y="1311240"/>
                </a:cubicBezTo>
                <a:cubicBezTo>
                  <a:pt x="0" y="587547"/>
                  <a:pt x="612656" y="0"/>
                  <a:pt x="1367275" y="0"/>
                </a:cubicBezTo>
                <a:close/>
              </a:path>
            </a:pathLst>
          </a:custGeom>
          <a:solidFill>
            <a:srgbClr val="FA666E">
              <a:alpha val="20000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3410280" y="2866320"/>
            <a:ext cx="2197440" cy="360"/>
          </a:xfrm>
          <a:custGeom>
            <a:rect b="b" l="l" r="r" t="t"/>
            <a:pathLst>
              <a:path extrusionOk="0" h="120000" w="2197652">
                <a:moveTo>
                  <a:pt x="0" y="0"/>
                </a:moveTo>
                <a:quadBezTo>
                  <a:pt x="1098826" y="0"/>
                  <a:pt x="2197652" y="0"/>
                </a:quadBezTo>
              </a:path>
            </a:pathLst>
          </a:custGeom>
          <a:noFill/>
          <a:ln cap="flat" cmpd="sng" w="19300">
            <a:solidFill>
              <a:srgbClr val="FA666E">
                <a:alpha val="3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9" name="Google Shape;40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3840" y="2013120"/>
            <a:ext cx="1779480" cy="17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320" y="1065600"/>
            <a:ext cx="381816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800" y="1771560"/>
            <a:ext cx="185040" cy="4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2"/>
          <p:cNvSpPr/>
          <p:nvPr/>
        </p:nvSpPr>
        <p:spPr>
          <a:xfrm>
            <a:off x="531360" y="1229040"/>
            <a:ext cx="263016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Instructor Profile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531360" y="1677600"/>
            <a:ext cx="2624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Create and maintain comprehensive instructor profiles with personal details and teaching qualifications.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4" name="Google Shape;41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320" y="2978280"/>
            <a:ext cx="381816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800" y="3520440"/>
            <a:ext cx="185040" cy="4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2"/>
          <p:cNvSpPr/>
          <p:nvPr/>
        </p:nvSpPr>
        <p:spPr>
          <a:xfrm>
            <a:off x="531360" y="2995920"/>
            <a:ext cx="2630160" cy="5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Availability Tracking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531360" y="3439440"/>
            <a:ext cx="2624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Record preferred teaching hours and unavailable time slots to prevent scheduling conflicts.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8" name="Google Shape;41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997520" y="1065600"/>
            <a:ext cx="381816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23160" y="1813680"/>
            <a:ext cx="185040" cy="4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2"/>
          <p:cNvSpPr/>
          <p:nvPr/>
        </p:nvSpPr>
        <p:spPr>
          <a:xfrm>
            <a:off x="5964120" y="1229040"/>
            <a:ext cx="263016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Course Assignment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5964120" y="1677600"/>
            <a:ext cx="263016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Link instructors to specific courses based on expertise and teaching capacity.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2" name="Google Shape;42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997520" y="2978280"/>
            <a:ext cx="381816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23160" y="3478320"/>
            <a:ext cx="185040" cy="4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2"/>
          <p:cNvSpPr/>
          <p:nvPr/>
        </p:nvSpPr>
        <p:spPr>
          <a:xfrm>
            <a:off x="5964120" y="2978280"/>
            <a:ext cx="2630160" cy="55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Data Operations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2"/>
          <p:cNvSpPr/>
          <p:nvPr/>
        </p:nvSpPr>
        <p:spPr>
          <a:xfrm>
            <a:off x="5964120" y="3439440"/>
            <a:ext cx="263016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Perform add, update, delete and view functions through intuitive interface controls.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6" name="Google Shape;42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6200" y="2499120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الرسومات, شعار, الخط, رمز&#10;&#10;قد يكون المحتوى الذي تم إنشاؤه بواسطة الذكاء الاصطناعي غير صحيح." id="427" name="Google Shape;42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CRUD operations support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4" name="Google Shape;43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3"/>
          <p:cNvSpPr/>
          <p:nvPr/>
        </p:nvSpPr>
        <p:spPr>
          <a:xfrm>
            <a:off x="285840" y="1038240"/>
            <a:ext cx="559800" cy="559800"/>
          </a:xfrm>
          <a:custGeom>
            <a:rect b="b" l="l" r="r" t="t"/>
            <a:pathLst>
              <a:path extrusionOk="0" h="560054" w="560054"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657320" y="1038240"/>
            <a:ext cx="559800" cy="559800"/>
          </a:xfrm>
          <a:custGeom>
            <a:rect b="b" l="l" r="r" t="t"/>
            <a:pathLst>
              <a:path extrusionOk="0" h="560054" w="560054"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281160" y="2841480"/>
            <a:ext cx="559800" cy="559800"/>
          </a:xfrm>
          <a:custGeom>
            <a:rect b="b" l="l" r="r" t="t"/>
            <a:pathLst>
              <a:path extrusionOk="0" h="560054" w="560054"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4657320" y="2841480"/>
            <a:ext cx="559800" cy="559800"/>
          </a:xfrm>
          <a:custGeom>
            <a:rect b="b" l="l" r="r" t="t"/>
            <a:pathLst>
              <a:path extrusionOk="0" h="560054" w="560054">
                <a:moveTo>
                  <a:pt x="280027" y="0"/>
                </a:moveTo>
                <a:cubicBezTo>
                  <a:pt x="434578" y="0"/>
                  <a:pt x="560054" y="125476"/>
                  <a:pt x="560054" y="280027"/>
                </a:cubicBezTo>
                <a:cubicBezTo>
                  <a:pt x="560054" y="434578"/>
                  <a:pt x="434578" y="560054"/>
                  <a:pt x="280027" y="560054"/>
                </a:cubicBezTo>
                <a:cubicBezTo>
                  <a:pt x="125476" y="560054"/>
                  <a:pt x="0" y="434578"/>
                  <a:pt x="0" y="280027"/>
                </a:cubicBezTo>
                <a:cubicBezTo>
                  <a:pt x="0" y="125476"/>
                  <a:pt x="125476" y="0"/>
                  <a:pt x="280027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911520" y="1076760"/>
            <a:ext cx="356688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Create Records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912240" y="1434240"/>
            <a:ext cx="35668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Add new courses, instructors, and rooms to the system database with complete information fields.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5305320" y="1061640"/>
            <a:ext cx="3566880" cy="56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Read Data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5304960" y="1434240"/>
            <a:ext cx="35668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View existing timetable information through organized interfaces showing all entered records.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911880" y="2865240"/>
            <a:ext cx="3566880" cy="56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Update Information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911520" y="3239640"/>
            <a:ext cx="35668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Modify existing course details, instructor preferences, and room specifications as requirements change.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5305320" y="2865240"/>
            <a:ext cx="3566880" cy="56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Delete Entries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5304960" y="3239640"/>
            <a:ext cx="35668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Remove outdated or incorrect records from the system while maintaining database integrity.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271080" y="1034640"/>
            <a:ext cx="5893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4617720" y="1034640"/>
            <a:ext cx="64800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261360" y="2838240"/>
            <a:ext cx="6310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4627440" y="2838240"/>
            <a:ext cx="6181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452" name="Google Shape;45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Timetable generation function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9" name="Google Shape;4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4"/>
          <p:cNvSpPr/>
          <p:nvPr/>
        </p:nvSpPr>
        <p:spPr>
          <a:xfrm>
            <a:off x="1412640" y="2916720"/>
            <a:ext cx="6246360" cy="360"/>
          </a:xfrm>
          <a:custGeom>
            <a:rect b="b" l="l" r="r" t="t"/>
            <a:pathLst>
              <a:path extrusionOk="0" h="120000" w="6246628">
                <a:moveTo>
                  <a:pt x="0" y="0"/>
                </a:moveTo>
                <a:lnTo>
                  <a:pt x="6246628" y="0"/>
                </a:lnTo>
              </a:path>
            </a:pathLst>
          </a:custGeom>
          <a:noFill/>
          <a:ln cap="flat" cmpd="sng" w="8312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4"/>
          <p:cNvSpPr/>
          <p:nvPr/>
        </p:nvSpPr>
        <p:spPr>
          <a:xfrm>
            <a:off x="85968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305856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523116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7419240" y="2484360"/>
            <a:ext cx="864360" cy="864360"/>
          </a:xfrm>
          <a:custGeom>
            <a:rect b="b" l="l" r="r" t="t"/>
            <a:pathLst>
              <a:path extrusionOk="0" h="864870" w="864870"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66" name="Google Shape;46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68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112068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956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331956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216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549216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0240" y="2210040"/>
            <a:ext cx="342720" cy="44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7680240" y="3174840"/>
            <a:ext cx="342720" cy="44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4"/>
          <p:cNvSpPr/>
          <p:nvPr/>
        </p:nvSpPr>
        <p:spPr>
          <a:xfrm>
            <a:off x="98064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317952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535212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7540200" y="2592360"/>
            <a:ext cx="622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4"/>
          <p:cNvSpPr/>
          <p:nvPr/>
        </p:nvSpPr>
        <p:spPr>
          <a:xfrm>
            <a:off x="220680" y="37720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Automated Schedule Generation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4931_LrjKBy.jpg" id="479" name="Google Shape;479;p24"/>
          <p:cNvPicPr preferRelativeResize="0"/>
          <p:nvPr/>
        </p:nvPicPr>
        <p:blipFill rotWithShape="1">
          <a:blip r:embed="rId7">
            <a:alphaModFix/>
          </a:blip>
          <a:srcRect b="21869" l="0" r="0" t="21869"/>
          <a:stretch/>
        </p:blipFill>
        <p:spPr>
          <a:xfrm>
            <a:off x="223200" y="996480"/>
            <a:ext cx="213804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4"/>
          <p:cNvSpPr/>
          <p:nvPr/>
        </p:nvSpPr>
        <p:spPr>
          <a:xfrm>
            <a:off x="220680" y="4040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produces optimized timetables automatically when user clicks Generate button after data entry.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2419200" y="9964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Constraint Handling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28841_IdaZsu.jpg" id="482" name="Google Shape;482;p24"/>
          <p:cNvPicPr preferRelativeResize="0"/>
          <p:nvPr/>
        </p:nvPicPr>
        <p:blipFill rotWithShape="1">
          <a:blip r:embed="rId8">
            <a:alphaModFix/>
          </a:blip>
          <a:srcRect b="21869" l="0" r="0" t="21869"/>
          <a:stretch/>
        </p:blipFill>
        <p:spPr>
          <a:xfrm>
            <a:off x="2422080" y="364356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4"/>
          <p:cNvSpPr/>
          <p:nvPr/>
        </p:nvSpPr>
        <p:spPr>
          <a:xfrm>
            <a:off x="2419200" y="1268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Algorithm respects hard constraints while optimizing soft constraints to create conflict-free schedules.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4"/>
          <p:cNvSpPr/>
          <p:nvPr/>
        </p:nvSpPr>
        <p:spPr>
          <a:xfrm>
            <a:off x="4591800" y="37720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Course Distribution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32295_TvfJ91.jpg" id="485" name="Google Shape;485;p24"/>
          <p:cNvPicPr preferRelativeResize="0"/>
          <p:nvPr/>
        </p:nvPicPr>
        <p:blipFill rotWithShape="1">
          <a:blip r:embed="rId9">
            <a:alphaModFix/>
          </a:blip>
          <a:srcRect b="21869" l="0" r="0" t="21869"/>
          <a:stretch/>
        </p:blipFill>
        <p:spPr>
          <a:xfrm>
            <a:off x="4594680" y="99648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4"/>
          <p:cNvSpPr/>
          <p:nvPr/>
        </p:nvSpPr>
        <p:spPr>
          <a:xfrm>
            <a:off x="4591800" y="4040280"/>
            <a:ext cx="214308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intelligently distributes over 100 courses across available time slots and rooms.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6780240" y="996480"/>
            <a:ext cx="2143080" cy="377640"/>
          </a:xfrm>
          <a:prstGeom prst="rect">
            <a:avLst/>
          </a:prstGeom>
          <a:noFill/>
          <a:ln>
            <a:noFill/>
          </a:ln>
        </p:spPr>
        <p:txBody>
          <a:bodyPr anchorCtr="0" anchor="b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Output Format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35725_Ko0vmN.jpg" id="488" name="Google Shape;488;p24"/>
          <p:cNvPicPr preferRelativeResize="0"/>
          <p:nvPr/>
        </p:nvPicPr>
        <p:blipFill rotWithShape="1">
          <a:blip r:embed="rId10">
            <a:alphaModFix/>
          </a:blip>
          <a:srcRect b="21869" l="0" r="0" t="21869"/>
          <a:stretch/>
        </p:blipFill>
        <p:spPr>
          <a:xfrm>
            <a:off x="6782760" y="3643560"/>
            <a:ext cx="2137680" cy="120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4"/>
          <p:cNvSpPr/>
          <p:nvPr/>
        </p:nvSpPr>
        <p:spPr>
          <a:xfrm>
            <a:off x="6780240" y="1268280"/>
            <a:ext cx="214308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Timetable displays each course with assigned time, room, and instructor information in organized rows.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490" name="Google Shape;49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/>
          <p:nvPr/>
        </p:nvSpPr>
        <p:spPr>
          <a:xfrm>
            <a:off x="463320" y="1959120"/>
            <a:ext cx="5220720" cy="585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Data Structure Design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7" name="Google Shape;4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5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499" name="Google Shape;49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Course name and code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6" name="Google Shape;5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24066_1mpt2u.jpg" id="508" name="Google Shape;508;p26"/>
          <p:cNvPicPr preferRelativeResize="0"/>
          <p:nvPr/>
        </p:nvPicPr>
        <p:blipFill rotWithShape="1">
          <a:blip r:embed="rId6">
            <a:alphaModFix/>
          </a:blip>
          <a:srcRect b="9837" l="0" r="0" t="9838"/>
          <a:stretch/>
        </p:blipFill>
        <p:spPr>
          <a:xfrm>
            <a:off x="27036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27981_Qvv7ZK.jpg" id="509" name="Google Shape;509;p26"/>
          <p:cNvPicPr preferRelativeResize="0"/>
          <p:nvPr/>
        </p:nvPicPr>
        <p:blipFill rotWithShape="1">
          <a:blip r:embed="rId7">
            <a:alphaModFix/>
          </a:blip>
          <a:srcRect b="9837" l="0" r="0" t="9838"/>
          <a:stretch/>
        </p:blipFill>
        <p:spPr>
          <a:xfrm>
            <a:off x="247320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31970_MrYl71.jpg" id="510" name="Google Shape;510;p26"/>
          <p:cNvPicPr preferRelativeResize="0"/>
          <p:nvPr/>
        </p:nvPicPr>
        <p:blipFill rotWithShape="1">
          <a:blip r:embed="rId8">
            <a:alphaModFix/>
          </a:blip>
          <a:srcRect b="9837" l="0" r="0" t="9838"/>
          <a:stretch/>
        </p:blipFill>
        <p:spPr>
          <a:xfrm>
            <a:off x="467640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35508_k2TjRH.jpg" id="511" name="Google Shape;511;p26"/>
          <p:cNvPicPr preferRelativeResize="0"/>
          <p:nvPr/>
        </p:nvPicPr>
        <p:blipFill rotWithShape="1">
          <a:blip r:embed="rId9">
            <a:alphaModFix/>
          </a:blip>
          <a:srcRect b="9837" l="0" r="0" t="9838"/>
          <a:stretch/>
        </p:blipFill>
        <p:spPr>
          <a:xfrm>
            <a:off x="687924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6"/>
          <p:cNvSpPr/>
          <p:nvPr/>
        </p:nvSpPr>
        <p:spPr>
          <a:xfrm>
            <a:off x="105660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102276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/>
          <p:nvPr/>
        </p:nvSpPr>
        <p:spPr>
          <a:xfrm>
            <a:off x="325980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546264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542880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766584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322596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6"/>
          <p:cNvSpPr/>
          <p:nvPr/>
        </p:nvSpPr>
        <p:spPr>
          <a:xfrm>
            <a:off x="763200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6"/>
          <p:cNvSpPr/>
          <p:nvPr/>
        </p:nvSpPr>
        <p:spPr>
          <a:xfrm>
            <a:off x="27036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Course Information Fields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270360" y="3471120"/>
            <a:ext cx="19940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Essential data including name, code, number and group/section identifiers for effective course management.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247320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Data Entry Form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2473200" y="347112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Structured input interface capturing all course details with validation to ensure complete information.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467640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Scheduling Parameters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4676400" y="3471120"/>
            <a:ext cx="19940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Course-specific requirements affecting timetable placement including duration, frequency and prerequisite relationships.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6"/>
          <p:cNvSpPr/>
          <p:nvPr/>
        </p:nvSpPr>
        <p:spPr>
          <a:xfrm>
            <a:off x="687924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Instructor Assignment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6879240" y="347112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Links courses to qualified instructors while respecting teaching load limits and specialization areas.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528" name="Google Shape;52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Room code and capacity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5" name="Google Shape;5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6" name="Google Shape;53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7"/>
          <p:cNvSpPr/>
          <p:nvPr/>
        </p:nvSpPr>
        <p:spPr>
          <a:xfrm>
            <a:off x="3256200" y="1256040"/>
            <a:ext cx="2631240" cy="2631240"/>
          </a:xfrm>
          <a:custGeom>
            <a:rect b="b" l="l" r="r" t="t"/>
            <a:pathLst>
              <a:path extrusionOk="0" h="2631566" w="2631566">
                <a:moveTo>
                  <a:pt x="1315783" y="0"/>
                </a:moveTo>
                <a:cubicBezTo>
                  <a:pt x="2041983" y="0"/>
                  <a:pt x="2631566" y="589583"/>
                  <a:pt x="2631566" y="1315783"/>
                </a:cubicBezTo>
                <a:cubicBezTo>
                  <a:pt x="2631566" y="2041983"/>
                  <a:pt x="2041983" y="2631566"/>
                  <a:pt x="1315783" y="2631566"/>
                </a:cubicBezTo>
                <a:cubicBezTo>
                  <a:pt x="589583" y="2631566"/>
                  <a:pt x="0" y="2041983"/>
                  <a:pt x="0" y="1315783"/>
                </a:cubicBezTo>
                <a:cubicBezTo>
                  <a:pt x="0" y="589583"/>
                  <a:pt x="589583" y="0"/>
                  <a:pt x="1315783" y="0"/>
                </a:cubicBezTo>
                <a:close/>
              </a:path>
            </a:pathLst>
          </a:custGeom>
          <a:solidFill>
            <a:srgbClr val="FA666E">
              <a:alpha val="20000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38" name="Google Shape;53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0760" y="1398600"/>
            <a:ext cx="2382480" cy="23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7"/>
          <p:cNvSpPr/>
          <p:nvPr/>
        </p:nvSpPr>
        <p:spPr>
          <a:xfrm>
            <a:off x="258840" y="939240"/>
            <a:ext cx="2833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Room identification system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253440" y="1370880"/>
            <a:ext cx="28386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Unique codes assigned to each classroom for efficient tracking and management in the timetabling system.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6003000" y="939240"/>
            <a:ext cx="287388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Capacity constraints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6003000" y="1370520"/>
            <a:ext cx="2869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Maximum student numbers per room, critical for appropriate course-to-room assignment and preventing overcrowding.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258840" y="3171240"/>
            <a:ext cx="2833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Room type classification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253440" y="3595320"/>
            <a:ext cx="28386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Categorization by facilities and equipment to match specific course requirements and teaching methodologies.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6003000" y="3171240"/>
            <a:ext cx="287388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Data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6003000" y="3595320"/>
            <a:ext cx="2869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CRUD operations for room information, allowing administrators to maintain accurate and current facility records.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547" name="Google Shape;54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8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Instructor availability slots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4" name="Google Shape;5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28"/>
          <p:cNvPicPr preferRelativeResize="0"/>
          <p:nvPr/>
        </p:nvPicPr>
        <p:blipFill rotWithShape="1">
          <a:blip r:embed="rId6">
            <a:alphaModFix amt="20000"/>
          </a:blip>
          <a:srcRect b="0" l="0" r="0" t="0"/>
          <a:stretch/>
        </p:blipFill>
        <p:spPr>
          <a:xfrm>
            <a:off x="1249200" y="969840"/>
            <a:ext cx="6654600" cy="9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8"/>
          <p:cNvSpPr/>
          <p:nvPr/>
        </p:nvSpPr>
        <p:spPr>
          <a:xfrm>
            <a:off x="228600" y="2582280"/>
            <a:ext cx="2011320" cy="655200"/>
          </a:xfrm>
          <a:custGeom>
            <a:rect b="b" l="l" r="r" t="t"/>
            <a:pathLst>
              <a:path extrusionOk="0" h="655679" w="2011680">
                <a:moveTo>
                  <a:pt x="0" y="0"/>
                </a:moveTo>
                <a:lnTo>
                  <a:pt x="2011680" y="0"/>
                </a:lnTo>
                <a:lnTo>
                  <a:pt x="2011680" y="655679"/>
                </a:lnTo>
                <a:lnTo>
                  <a:pt x="0" y="655679"/>
                </a:lnTo>
                <a:close/>
              </a:path>
            </a:pathLst>
          </a:custGeom>
          <a:solidFill>
            <a:srgbClr val="FA666E">
              <a:alpha val="8627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8"/>
          <p:cNvSpPr/>
          <p:nvPr/>
        </p:nvSpPr>
        <p:spPr>
          <a:xfrm>
            <a:off x="2453760" y="2582280"/>
            <a:ext cx="2011320" cy="655200"/>
          </a:xfrm>
          <a:custGeom>
            <a:rect b="b" l="l" r="r" t="t"/>
            <a:pathLst>
              <a:path extrusionOk="0" h="655679" w="2011680">
                <a:moveTo>
                  <a:pt x="0" y="0"/>
                </a:moveTo>
                <a:lnTo>
                  <a:pt x="2011680" y="0"/>
                </a:lnTo>
                <a:lnTo>
                  <a:pt x="2011680" y="655679"/>
                </a:lnTo>
                <a:lnTo>
                  <a:pt x="0" y="655679"/>
                </a:lnTo>
                <a:close/>
              </a:path>
            </a:pathLst>
          </a:custGeom>
          <a:solidFill>
            <a:srgbClr val="FA666E">
              <a:alpha val="8627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8"/>
          <p:cNvSpPr/>
          <p:nvPr/>
        </p:nvSpPr>
        <p:spPr>
          <a:xfrm>
            <a:off x="4678560" y="2582280"/>
            <a:ext cx="2011320" cy="655200"/>
          </a:xfrm>
          <a:custGeom>
            <a:rect b="b" l="l" r="r" t="t"/>
            <a:pathLst>
              <a:path extrusionOk="0" h="655679" w="2011680">
                <a:moveTo>
                  <a:pt x="0" y="0"/>
                </a:moveTo>
                <a:lnTo>
                  <a:pt x="2011680" y="0"/>
                </a:lnTo>
                <a:lnTo>
                  <a:pt x="2011680" y="655679"/>
                </a:lnTo>
                <a:lnTo>
                  <a:pt x="0" y="655679"/>
                </a:lnTo>
                <a:close/>
              </a:path>
            </a:pathLst>
          </a:custGeom>
          <a:solidFill>
            <a:srgbClr val="FA666E">
              <a:alpha val="8627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8"/>
          <p:cNvSpPr/>
          <p:nvPr/>
        </p:nvSpPr>
        <p:spPr>
          <a:xfrm>
            <a:off x="6903720" y="2582280"/>
            <a:ext cx="2011320" cy="655200"/>
          </a:xfrm>
          <a:custGeom>
            <a:rect b="b" l="l" r="r" t="t"/>
            <a:pathLst>
              <a:path extrusionOk="0" h="655679" w="2011680">
                <a:moveTo>
                  <a:pt x="0" y="0"/>
                </a:moveTo>
                <a:lnTo>
                  <a:pt x="2011680" y="0"/>
                </a:lnTo>
                <a:lnTo>
                  <a:pt x="2011680" y="655679"/>
                </a:lnTo>
                <a:lnTo>
                  <a:pt x="0" y="655679"/>
                </a:lnTo>
                <a:close/>
              </a:path>
            </a:pathLst>
          </a:custGeom>
          <a:solidFill>
            <a:srgbClr val="FA666E">
              <a:alpha val="8627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8"/>
          <p:cNvSpPr/>
          <p:nvPr/>
        </p:nvSpPr>
        <p:spPr>
          <a:xfrm>
            <a:off x="232920" y="2727360"/>
            <a:ext cx="201168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Time slot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8"/>
          <p:cNvSpPr/>
          <p:nvPr/>
        </p:nvSpPr>
        <p:spPr>
          <a:xfrm>
            <a:off x="228600" y="3252960"/>
            <a:ext cx="201132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Instructors input available teaching hours, creating foundation for conflict-free scheduling.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8"/>
          <p:cNvSpPr/>
          <p:nvPr/>
        </p:nvSpPr>
        <p:spPr>
          <a:xfrm>
            <a:off x="2458440" y="2727360"/>
            <a:ext cx="201132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Preference recording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8"/>
          <p:cNvSpPr/>
          <p:nvPr/>
        </p:nvSpPr>
        <p:spPr>
          <a:xfrm>
            <a:off x="2453760" y="3252960"/>
            <a:ext cx="201132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captures preferred teaching periods, optimizing instructor satisfaction while meeting institutional requirements.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8"/>
          <p:cNvSpPr/>
          <p:nvPr/>
        </p:nvSpPr>
        <p:spPr>
          <a:xfrm>
            <a:off x="4683600" y="2727360"/>
            <a:ext cx="201132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Constraint integration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4678560" y="3252960"/>
            <a:ext cx="201132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Availability data becomes hard constraints, preventing algorithm from scheduling courses during unavailable times.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6908760" y="2727360"/>
            <a:ext cx="201132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Visualization tools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6903720" y="3252960"/>
            <a:ext cx="201132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Calendar interfaces display instructor commitments clearly, facilitating efficient data entry and verification.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1156320" y="1843200"/>
            <a:ext cx="681840" cy="681840"/>
          </a:xfrm>
          <a:custGeom>
            <a:rect b="b" l="l" r="r" t="t"/>
            <a:pathLst>
              <a:path extrusionOk="0" h="682221" w="682221"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3206160" y="1843200"/>
            <a:ext cx="681840" cy="681840"/>
          </a:xfrm>
          <a:custGeom>
            <a:rect b="b" l="l" r="r" t="t"/>
            <a:pathLst>
              <a:path extrusionOk="0" h="682221" w="682221"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5255640" y="1843200"/>
            <a:ext cx="681840" cy="681840"/>
          </a:xfrm>
          <a:custGeom>
            <a:rect b="b" l="l" r="r" t="t"/>
            <a:pathLst>
              <a:path extrusionOk="0" h="682221" w="682221"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7305480" y="1843200"/>
            <a:ext cx="681840" cy="681840"/>
          </a:xfrm>
          <a:custGeom>
            <a:rect b="b" l="l" r="r" t="t"/>
            <a:pathLst>
              <a:path extrusionOk="0" h="682221" w="682221">
                <a:moveTo>
                  <a:pt x="341111" y="0"/>
                </a:moveTo>
                <a:cubicBezTo>
                  <a:pt x="529375" y="0"/>
                  <a:pt x="682221" y="152847"/>
                  <a:pt x="682221" y="341111"/>
                </a:cubicBezTo>
                <a:cubicBezTo>
                  <a:pt x="682221" y="529375"/>
                  <a:pt x="529375" y="682221"/>
                  <a:pt x="341111" y="682221"/>
                </a:cubicBezTo>
                <a:cubicBezTo>
                  <a:pt x="152847" y="682221"/>
                  <a:pt x="0" y="529375"/>
                  <a:pt x="0" y="341111"/>
                </a:cubicBezTo>
                <a:cubicBezTo>
                  <a:pt x="0" y="152847"/>
                  <a:pt x="152847" y="0"/>
                  <a:pt x="341111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73" name="Google Shape;57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8920" y="2006640"/>
            <a:ext cx="354960" cy="354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4" name="Google Shape;57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1080" y="2037960"/>
            <a:ext cx="292320" cy="292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5" name="Google Shape;57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9920" y="2046960"/>
            <a:ext cx="273960" cy="273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6" name="Google Shape;57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1000" y="1983240"/>
            <a:ext cx="411120" cy="402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الرسومات, شعار, الخط, رمز&#10;&#10;قد يكون المحتوى الذي تم إنشاؤه بواسطة الذكاء الاصطناعي غير صحيح." id="577" name="Google Shape;57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Time allocation parameters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4" name="Google Shape;5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5" name="Google Shape;58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6" name="Google Shape;58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5560" y="2183040"/>
            <a:ext cx="1875960" cy="21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9"/>
          <p:cNvSpPr/>
          <p:nvPr/>
        </p:nvSpPr>
        <p:spPr>
          <a:xfrm>
            <a:off x="5169960" y="2750040"/>
            <a:ext cx="755280" cy="755280"/>
          </a:xfrm>
          <a:custGeom>
            <a:rect b="b" l="l" r="r" t="t"/>
            <a:pathLst>
              <a:path extrusionOk="0" h="755736" w="755736">
                <a:moveTo>
                  <a:pt x="377868" y="0"/>
                </a:moveTo>
                <a:cubicBezTo>
                  <a:pt x="586419" y="0"/>
                  <a:pt x="755736" y="169317"/>
                  <a:pt x="755736" y="377868"/>
                </a:cubicBezTo>
                <a:cubicBezTo>
                  <a:pt x="755736" y="586419"/>
                  <a:pt x="586419" y="755736"/>
                  <a:pt x="377868" y="755736"/>
                </a:cubicBezTo>
                <a:cubicBezTo>
                  <a:pt x="169317" y="755736"/>
                  <a:pt x="0" y="586419"/>
                  <a:pt x="0" y="377868"/>
                </a:cubicBezTo>
                <a:cubicBezTo>
                  <a:pt x="0" y="169317"/>
                  <a:pt x="169317" y="0"/>
                  <a:pt x="377868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5252760" y="2183040"/>
            <a:ext cx="887400" cy="887400"/>
          </a:xfrm>
          <a:custGeom>
            <a:rect b="b" l="l" r="r" t="t"/>
            <a:pathLst>
              <a:path extrusionOk="0" h="887793" w="887793">
                <a:moveTo>
                  <a:pt x="443896" y="0"/>
                </a:moveTo>
                <a:cubicBezTo>
                  <a:pt x="688890" y="0"/>
                  <a:pt x="887793" y="198903"/>
                  <a:pt x="887793" y="443896"/>
                </a:cubicBezTo>
                <a:cubicBezTo>
                  <a:pt x="887793" y="688890"/>
                  <a:pt x="688890" y="887793"/>
                  <a:pt x="443896" y="887793"/>
                </a:cubicBezTo>
                <a:cubicBezTo>
                  <a:pt x="198903" y="887793"/>
                  <a:pt x="0" y="688890"/>
                  <a:pt x="0" y="443896"/>
                </a:cubicBezTo>
                <a:cubicBezTo>
                  <a:pt x="0" y="198903"/>
                  <a:pt x="198903" y="0"/>
                  <a:pt x="443896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4563720" y="1608480"/>
            <a:ext cx="1122480" cy="1122480"/>
          </a:xfrm>
          <a:custGeom>
            <a:rect b="b" l="l" r="r" t="t"/>
            <a:pathLst>
              <a:path extrusionOk="0" h="1122667" w="1122667">
                <a:moveTo>
                  <a:pt x="561334" y="0"/>
                </a:moveTo>
                <a:cubicBezTo>
                  <a:pt x="871142" y="0"/>
                  <a:pt x="1122667" y="251525"/>
                  <a:pt x="1122667" y="561334"/>
                </a:cubicBezTo>
                <a:cubicBezTo>
                  <a:pt x="1122667" y="871142"/>
                  <a:pt x="871142" y="1122667"/>
                  <a:pt x="561334" y="1122667"/>
                </a:cubicBezTo>
                <a:cubicBezTo>
                  <a:pt x="251525" y="1122667"/>
                  <a:pt x="0" y="871142"/>
                  <a:pt x="0" y="561334"/>
                </a:cubicBezTo>
                <a:cubicBezTo>
                  <a:pt x="0" y="251525"/>
                  <a:pt x="251525" y="0"/>
                  <a:pt x="561334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3414600" y="1320120"/>
            <a:ext cx="1429920" cy="1429920"/>
          </a:xfrm>
          <a:custGeom>
            <a:rect b="b" l="l" r="r" t="t"/>
            <a:pathLst>
              <a:path extrusionOk="0" h="1430147" w="1430147">
                <a:moveTo>
                  <a:pt x="715073" y="0"/>
                </a:moveTo>
                <a:cubicBezTo>
                  <a:pt x="1109733" y="0"/>
                  <a:pt x="1430147" y="320414"/>
                  <a:pt x="1430147" y="715073"/>
                </a:cubicBezTo>
                <a:cubicBezTo>
                  <a:pt x="1430147" y="1109733"/>
                  <a:pt x="1109733" y="1430147"/>
                  <a:pt x="715073" y="1430147"/>
                </a:cubicBezTo>
                <a:cubicBezTo>
                  <a:pt x="320414" y="1430147"/>
                  <a:pt x="0" y="1109733"/>
                  <a:pt x="0" y="715073"/>
                </a:cubicBezTo>
                <a:cubicBezTo>
                  <a:pt x="0" y="320414"/>
                  <a:pt x="320414" y="0"/>
                  <a:pt x="715073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3021120" y="2265840"/>
            <a:ext cx="1037880" cy="1037880"/>
          </a:xfrm>
          <a:custGeom>
            <a:rect b="b" l="l" r="r" t="t"/>
            <a:pathLst>
              <a:path extrusionOk="0" h="1038181" w="1038181">
                <a:moveTo>
                  <a:pt x="519090" y="0"/>
                </a:moveTo>
                <a:cubicBezTo>
                  <a:pt x="805584" y="0"/>
                  <a:pt x="1038181" y="232597"/>
                  <a:pt x="1038181" y="519090"/>
                </a:cubicBezTo>
                <a:cubicBezTo>
                  <a:pt x="1038181" y="805584"/>
                  <a:pt x="805584" y="1038181"/>
                  <a:pt x="519090" y="1038181"/>
                </a:cubicBezTo>
                <a:cubicBezTo>
                  <a:pt x="232597" y="1038181"/>
                  <a:pt x="0" y="805584"/>
                  <a:pt x="0" y="519090"/>
                </a:cubicBezTo>
                <a:cubicBezTo>
                  <a:pt x="0" y="232597"/>
                  <a:pt x="232597" y="0"/>
                  <a:pt x="519090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3214440" y="2494800"/>
            <a:ext cx="582120" cy="5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60" u="none" strike="noStrike">
                <a:solidFill>
                  <a:srgbClr val="0B0B23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b="0" sz="21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3713400" y="1650240"/>
            <a:ext cx="815400" cy="68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0" u="none" strike="noStrike">
                <a:solidFill>
                  <a:srgbClr val="0B0B23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b="0" sz="288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4830120" y="1862280"/>
            <a:ext cx="58212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 u="none" strike="noStrike">
                <a:solidFill>
                  <a:srgbClr val="0B0B23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b="0" sz="24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5414040" y="2379960"/>
            <a:ext cx="582120" cy="5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60" u="none" strike="noStrike">
                <a:solidFill>
                  <a:srgbClr val="0B0B23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b="0" sz="21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9"/>
          <p:cNvSpPr/>
          <p:nvPr/>
        </p:nvSpPr>
        <p:spPr>
          <a:xfrm>
            <a:off x="239760" y="984960"/>
            <a:ext cx="29340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Course Duration Settings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239760" y="1479600"/>
            <a:ext cx="2930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Define standard lecture lengths and lab sessions to ensure consistent scheduling across departments.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9"/>
          <p:cNvSpPr/>
          <p:nvPr/>
        </p:nvSpPr>
        <p:spPr>
          <a:xfrm>
            <a:off x="5969880" y="992880"/>
            <a:ext cx="29340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Instructor Availability Windows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5969880" y="1479600"/>
            <a:ext cx="293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Faculty members input preferred teaching hours and unavailable periods to optimize instructor satisfaction.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239760" y="3113280"/>
            <a:ext cx="29340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Room Transition Buffers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9"/>
          <p:cNvSpPr/>
          <p:nvPr/>
        </p:nvSpPr>
        <p:spPr>
          <a:xfrm>
            <a:off x="239760" y="3557880"/>
            <a:ext cx="2930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Allocate time between classes for room changes, equipment setup, and student movement between buildings.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9"/>
          <p:cNvSpPr/>
          <p:nvPr/>
        </p:nvSpPr>
        <p:spPr>
          <a:xfrm>
            <a:off x="5969880" y="3097080"/>
            <a:ext cx="2934000" cy="41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4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Academic Day Structure</a:t>
            </a:r>
            <a:endParaRPr b="0" sz="144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/>
          <p:nvPr/>
        </p:nvSpPr>
        <p:spPr>
          <a:xfrm>
            <a:off x="5969880" y="3557880"/>
            <a:ext cx="293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Configure start/end times and break periods to align with institutional policies and student learning patterns.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04" name="Google Shape;60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2886120" y="580680"/>
            <a:ext cx="3432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CONTENT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1266480" y="1767240"/>
            <a:ext cx="3335760" cy="429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University Course Timetabling System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707760" y="1662120"/>
            <a:ext cx="71280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5099400" y="1780920"/>
            <a:ext cx="3335760" cy="40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Problem Complexity Analysis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4541040" y="1662120"/>
            <a:ext cx="71280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1236960" y="2514600"/>
            <a:ext cx="3335040" cy="40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Architecture Components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707760" y="2353320"/>
            <a:ext cx="712800" cy="5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5099400" y="2472480"/>
            <a:ext cx="3336480" cy="40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Data Structure Design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4540320" y="2353320"/>
            <a:ext cx="71280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1266480" y="3163680"/>
            <a:ext cx="3335400" cy="40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Genetic Algorithm Implementation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07760" y="3044880"/>
            <a:ext cx="71280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5100120" y="3163680"/>
            <a:ext cx="3335760" cy="40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Benefits</a:t>
            </a:r>
            <a:endParaRPr b="0" i="0" sz="158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4541040" y="3044880"/>
            <a:ext cx="712800" cy="58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50" name="Google Shape;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0840" y="10800"/>
            <a:ext cx="1432800" cy="11491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"/>
          <p:cNvSpPr txBox="1"/>
          <p:nvPr/>
        </p:nvSpPr>
        <p:spPr>
          <a:xfrm>
            <a:off x="3886200" y="365760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Constraint relationship mapping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1" name="Google Shape;6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2" name="Google Shape;61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3" name="Google Shape;61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440" y="109440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0"/>
          <p:cNvSpPr/>
          <p:nvPr/>
        </p:nvSpPr>
        <p:spPr>
          <a:xfrm>
            <a:off x="280440" y="109440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1986840" y="187920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6" name="Google Shape;61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5600" y="109440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0"/>
          <p:cNvSpPr/>
          <p:nvPr/>
        </p:nvSpPr>
        <p:spPr>
          <a:xfrm>
            <a:off x="4665600" y="109440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6372000" y="187920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9" name="Google Shape;61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440" y="292392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0"/>
          <p:cNvSpPr/>
          <p:nvPr/>
        </p:nvSpPr>
        <p:spPr>
          <a:xfrm>
            <a:off x="280440" y="292392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0"/>
          <p:cNvSpPr/>
          <p:nvPr/>
        </p:nvSpPr>
        <p:spPr>
          <a:xfrm>
            <a:off x="1986840" y="370872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2" name="Google Shape;62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5600" y="2923920"/>
            <a:ext cx="4197600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0"/>
          <p:cNvSpPr/>
          <p:nvPr/>
        </p:nvSpPr>
        <p:spPr>
          <a:xfrm>
            <a:off x="4665600" y="2923920"/>
            <a:ext cx="4197600" cy="167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4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0"/>
          <p:cNvSpPr/>
          <p:nvPr/>
        </p:nvSpPr>
        <p:spPr>
          <a:xfrm>
            <a:off x="6372000" y="3708720"/>
            <a:ext cx="500760" cy="360"/>
          </a:xfrm>
          <a:custGeom>
            <a:rect b="b" l="l" r="r" t="t"/>
            <a:pathLst>
              <a:path extrusionOk="0" h="120000" w="500957"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cap="flat" cmpd="sng" w="3810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1867680" y="140220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Hard vs. Soft Constraints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502560" y="1482480"/>
            <a:ext cx="1005480" cy="100548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0"/>
          <p:cNvSpPr/>
          <p:nvPr/>
        </p:nvSpPr>
        <p:spPr>
          <a:xfrm>
            <a:off x="1867680" y="189180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Hard constraints must never be violated, while soft constraints accommodate preferences when possible.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0"/>
          <p:cNvSpPr/>
          <p:nvPr/>
        </p:nvSpPr>
        <p:spPr>
          <a:xfrm>
            <a:off x="6253200" y="140220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Constraint Visualization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0"/>
          <p:cNvSpPr/>
          <p:nvPr/>
        </p:nvSpPr>
        <p:spPr>
          <a:xfrm>
            <a:off x="4888080" y="1482480"/>
            <a:ext cx="1005480" cy="1005480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6253200" y="189180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Visual representation of scheduling rules showing relationships between courses, instructors, rooms and time slots.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0"/>
          <p:cNvSpPr/>
          <p:nvPr/>
        </p:nvSpPr>
        <p:spPr>
          <a:xfrm>
            <a:off x="1867680" y="323136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Conflict Resolution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0"/>
          <p:cNvSpPr/>
          <p:nvPr/>
        </p:nvSpPr>
        <p:spPr>
          <a:xfrm>
            <a:off x="502560" y="3312000"/>
            <a:ext cx="1005480" cy="1005480"/>
          </a:xfrm>
          <a:prstGeom prst="ellipse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0"/>
          <p:cNvSpPr/>
          <p:nvPr/>
        </p:nvSpPr>
        <p:spPr>
          <a:xfrm>
            <a:off x="1867680" y="372132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prioritizes constraints to resolve competing requirements when generating optimal timetable solutions.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0"/>
          <p:cNvSpPr/>
          <p:nvPr/>
        </p:nvSpPr>
        <p:spPr>
          <a:xfrm>
            <a:off x="6253200" y="3231360"/>
            <a:ext cx="2357640" cy="3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Constraint Input Methods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0"/>
          <p:cNvSpPr/>
          <p:nvPr/>
        </p:nvSpPr>
        <p:spPr>
          <a:xfrm>
            <a:off x="4888080" y="3312000"/>
            <a:ext cx="1005480" cy="1005480"/>
          </a:xfrm>
          <a:prstGeom prst="ellipse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0"/>
          <p:cNvSpPr/>
          <p:nvPr/>
        </p:nvSpPr>
        <p:spPr>
          <a:xfrm>
            <a:off x="6253200" y="3721320"/>
            <a:ext cx="246996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Web interface allows detailed entry of scheduling limitations through dedicated instructor and room data pages.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37" name="Google Shape;63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1"/>
          <p:cNvSpPr/>
          <p:nvPr/>
        </p:nvSpPr>
        <p:spPr>
          <a:xfrm>
            <a:off x="463320" y="1959120"/>
            <a:ext cx="5220720" cy="98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Genetic Algorithm Implementation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4" name="Google Shape;6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1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46" name="Google Shape;6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2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Crossover and mutation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3" name="Google Shape;6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4" name="Google Shape;65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2"/>
          <p:cNvSpPr/>
          <p:nvPr/>
        </p:nvSpPr>
        <p:spPr>
          <a:xfrm>
            <a:off x="6781680" y="57528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76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b="0" sz="57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4623120" y="1378800"/>
            <a:ext cx="4222440" cy="1365840"/>
          </a:xfrm>
          <a:custGeom>
            <a:rect b="b" l="l" r="r" t="t"/>
            <a:pathLst>
              <a:path extrusionOk="0" h="1366114" w="4222699">
                <a:moveTo>
                  <a:pt x="153354" y="0"/>
                </a:moveTo>
                <a:lnTo>
                  <a:pt x="4069345" y="0"/>
                </a:lnTo>
                <a:quadBezTo>
                  <a:pt x="4222699" y="0"/>
                  <a:pt x="4222699" y="153354"/>
                </a:quadBezTo>
                <a:lnTo>
                  <a:pt x="4222699" y="1212759"/>
                </a:lnTo>
                <a:quadBezTo>
                  <a:pt x="4222699" y="1366114"/>
                  <a:pt x="4069345" y="1366114"/>
                </a:quadBezTo>
                <a:lnTo>
                  <a:pt x="153354" y="1366114"/>
                </a:lnTo>
                <a:quadBezTo>
                  <a:pt x="0" y="1366114"/>
                  <a:pt x="0" y="1212759"/>
                </a:quadBezTo>
                <a:lnTo>
                  <a:pt x="0" y="153354"/>
                </a:lnTo>
                <a:quadBezTo>
                  <a:pt x="0" y="0"/>
                  <a:pt x="153354" y="0"/>
                </a:quad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2"/>
          <p:cNvSpPr/>
          <p:nvPr/>
        </p:nvSpPr>
        <p:spPr>
          <a:xfrm>
            <a:off x="2474280" y="254052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760" u="none" strike="noStrike">
                <a:solidFill>
                  <a:srgbClr val="01CCFF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b="0" sz="57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2"/>
          <p:cNvSpPr/>
          <p:nvPr/>
        </p:nvSpPr>
        <p:spPr>
          <a:xfrm>
            <a:off x="298080" y="3318480"/>
            <a:ext cx="4222440" cy="1365840"/>
          </a:xfrm>
          <a:custGeom>
            <a:rect b="b" l="l" r="r" t="t"/>
            <a:pathLst>
              <a:path extrusionOk="0" h="1366114" w="4222699">
                <a:moveTo>
                  <a:pt x="143131" y="0"/>
                </a:moveTo>
                <a:lnTo>
                  <a:pt x="4079569" y="0"/>
                </a:lnTo>
                <a:quadBezTo>
                  <a:pt x="4222699" y="0"/>
                  <a:pt x="4222699" y="143131"/>
                </a:quadBezTo>
                <a:lnTo>
                  <a:pt x="4222699" y="1222983"/>
                </a:lnTo>
                <a:quadBezTo>
                  <a:pt x="4222699" y="1366114"/>
                  <a:pt x="4079569" y="1366114"/>
                </a:quadBezTo>
                <a:lnTo>
                  <a:pt x="143131" y="1366114"/>
                </a:lnTo>
                <a:quadBezTo>
                  <a:pt x="0" y="1366114"/>
                  <a:pt x="0" y="1222983"/>
                </a:quadBezTo>
                <a:lnTo>
                  <a:pt x="0" y="143131"/>
                </a:lnTo>
                <a:quadBezTo>
                  <a:pt x="0" y="0"/>
                  <a:pt x="143131" y="0"/>
                </a:quad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2"/>
          <p:cNvSpPr/>
          <p:nvPr/>
        </p:nvSpPr>
        <p:spPr>
          <a:xfrm>
            <a:off x="2474280" y="57528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76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b="0" sz="57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2"/>
          <p:cNvSpPr/>
          <p:nvPr/>
        </p:nvSpPr>
        <p:spPr>
          <a:xfrm>
            <a:off x="298080" y="1378800"/>
            <a:ext cx="4222440" cy="1365840"/>
          </a:xfrm>
          <a:custGeom>
            <a:rect b="b" l="l" r="r" t="t"/>
            <a:pathLst>
              <a:path extrusionOk="0" h="1366114" w="4222699">
                <a:moveTo>
                  <a:pt x="132907" y="0"/>
                </a:moveTo>
                <a:lnTo>
                  <a:pt x="4089792" y="0"/>
                </a:lnTo>
                <a:quadBezTo>
                  <a:pt x="4222699" y="0"/>
                  <a:pt x="4222699" y="132907"/>
                </a:quadBezTo>
                <a:lnTo>
                  <a:pt x="4222699" y="1233207"/>
                </a:lnTo>
                <a:quadBezTo>
                  <a:pt x="4222699" y="1366114"/>
                  <a:pt x="4089792" y="1366114"/>
                </a:quadBezTo>
                <a:lnTo>
                  <a:pt x="132907" y="1366114"/>
                </a:lnTo>
                <a:quadBezTo>
                  <a:pt x="0" y="1366114"/>
                  <a:pt x="0" y="1233207"/>
                </a:quadBezTo>
                <a:lnTo>
                  <a:pt x="0" y="132907"/>
                </a:lnTo>
                <a:quadBezTo>
                  <a:pt x="0" y="0"/>
                  <a:pt x="132907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2"/>
          <p:cNvSpPr/>
          <p:nvPr/>
        </p:nvSpPr>
        <p:spPr>
          <a:xfrm>
            <a:off x="6781680" y="254052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76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b="0" sz="576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2"/>
          <p:cNvSpPr/>
          <p:nvPr/>
        </p:nvSpPr>
        <p:spPr>
          <a:xfrm>
            <a:off x="4623120" y="3318480"/>
            <a:ext cx="4222440" cy="1365840"/>
          </a:xfrm>
          <a:custGeom>
            <a:rect b="b" l="l" r="r" t="t"/>
            <a:pathLst>
              <a:path extrusionOk="0" h="1366114" w="4222699">
                <a:moveTo>
                  <a:pt x="143131" y="0"/>
                </a:moveTo>
                <a:lnTo>
                  <a:pt x="4079569" y="0"/>
                </a:lnTo>
                <a:quadBezTo>
                  <a:pt x="4222699" y="0"/>
                  <a:pt x="4222699" y="143131"/>
                </a:quadBezTo>
                <a:lnTo>
                  <a:pt x="4222699" y="1222983"/>
                </a:lnTo>
                <a:quadBezTo>
                  <a:pt x="4222699" y="1366114"/>
                  <a:pt x="4079569" y="1366114"/>
                </a:quadBezTo>
                <a:lnTo>
                  <a:pt x="143131" y="1366114"/>
                </a:lnTo>
                <a:quadBezTo>
                  <a:pt x="0" y="1366114"/>
                  <a:pt x="0" y="1222983"/>
                </a:quadBezTo>
                <a:lnTo>
                  <a:pt x="0" y="143131"/>
                </a:lnTo>
                <a:quadBezTo>
                  <a:pt x="0" y="0"/>
                  <a:pt x="143131" y="0"/>
                </a:quad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2"/>
          <p:cNvSpPr/>
          <p:nvPr/>
        </p:nvSpPr>
        <p:spPr>
          <a:xfrm>
            <a:off x="447840" y="1474200"/>
            <a:ext cx="391212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Genetic Recombination Process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2"/>
          <p:cNvSpPr/>
          <p:nvPr/>
        </p:nvSpPr>
        <p:spPr>
          <a:xfrm>
            <a:off x="447840" y="1922040"/>
            <a:ext cx="391248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Combines parent solutions to create offspring timetables, preserving beneficial scheduling patterns while exploring new possibilities.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2"/>
          <p:cNvSpPr/>
          <p:nvPr/>
        </p:nvSpPr>
        <p:spPr>
          <a:xfrm>
            <a:off x="4738320" y="1474200"/>
            <a:ext cx="391248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Random Genetic Changes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2"/>
          <p:cNvSpPr/>
          <p:nvPr/>
        </p:nvSpPr>
        <p:spPr>
          <a:xfrm>
            <a:off x="4738320" y="1922040"/>
            <a:ext cx="391248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Introduces diversity by randomly altering course assignments, preventing algorithm stagnation and escaping local optimization traps.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2"/>
          <p:cNvSpPr/>
          <p:nvPr/>
        </p:nvSpPr>
        <p:spPr>
          <a:xfrm>
            <a:off x="447840" y="3409920"/>
            <a:ext cx="391248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Optimization Balance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2"/>
          <p:cNvSpPr/>
          <p:nvPr/>
        </p:nvSpPr>
        <p:spPr>
          <a:xfrm>
            <a:off x="447840" y="3862440"/>
            <a:ext cx="39124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Balances exploration of new solutions with exploitation of known good patterns to find optimal university timetables.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2"/>
          <p:cNvSpPr/>
          <p:nvPr/>
        </p:nvSpPr>
        <p:spPr>
          <a:xfrm>
            <a:off x="4738320" y="3409920"/>
            <a:ext cx="391248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Selection Mechanisms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2"/>
          <p:cNvSpPr/>
          <p:nvPr/>
        </p:nvSpPr>
        <p:spPr>
          <a:xfrm>
            <a:off x="4738320" y="3862440"/>
            <a:ext cx="391248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Prioritizes fitter timetable solutions with fewer constraint violations for breeding the next generation of scheduling options.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71" name="Google Shape;67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3"/>
          <p:cNvSpPr/>
          <p:nvPr/>
        </p:nvSpPr>
        <p:spPr>
          <a:xfrm>
            <a:off x="775080" y="104400"/>
            <a:ext cx="7634160" cy="53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Parents and children Idea in Genetic algo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78" name="Google Shape;6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9" name="Google Shape;67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3"/>
          <p:cNvSpPr/>
          <p:nvPr/>
        </p:nvSpPr>
        <p:spPr>
          <a:xfrm>
            <a:off x="6781680" y="57528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3"/>
          <p:cNvSpPr/>
          <p:nvPr/>
        </p:nvSpPr>
        <p:spPr>
          <a:xfrm>
            <a:off x="2474280" y="575280"/>
            <a:ext cx="2054880" cy="11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82" name="Google Shape;68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4600" y="800280"/>
            <a:ext cx="4572000" cy="40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g3aabc60d3f9_0_6" title="Screenshot_20251128_1923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0" y="112700"/>
            <a:ext cx="3493950" cy="45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3aabc60d3f9_0_6"/>
          <p:cNvSpPr txBox="1"/>
          <p:nvPr/>
        </p:nvSpPr>
        <p:spPr>
          <a:xfrm>
            <a:off x="5908200" y="587600"/>
            <a:ext cx="21654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want the correctness to be as high as possible.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4"/>
          <p:cNvSpPr/>
          <p:nvPr/>
        </p:nvSpPr>
        <p:spPr>
          <a:xfrm>
            <a:off x="463320" y="1959120"/>
            <a:ext cx="5220720" cy="5853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System Benefits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7" name="Google Shape;69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4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699" name="Google Shape;69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Adaptability for future semesters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6" name="Google Shape;7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7" name="Google Shape;70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8" name="Google Shape;7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160" y="973080"/>
            <a:ext cx="4209480" cy="170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9" name="Google Shape;70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1000" y="973080"/>
            <a:ext cx="4209480" cy="170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0" name="Google Shape;71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160" y="2853720"/>
            <a:ext cx="4209480" cy="170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1" name="Google Shape;711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0280" y="2853720"/>
            <a:ext cx="4209480" cy="1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5"/>
          <p:cNvSpPr/>
          <p:nvPr/>
        </p:nvSpPr>
        <p:spPr>
          <a:xfrm>
            <a:off x="3787200" y="1969200"/>
            <a:ext cx="1568880" cy="1568880"/>
          </a:xfrm>
          <a:custGeom>
            <a:rect b="b" l="l" r="r" t="t"/>
            <a:pathLst>
              <a:path extrusionOk="0" h="1569350" w="1569350"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366840" y="1083960"/>
            <a:ext cx="400212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Semester-to-semester flexibility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386640" y="1589040"/>
            <a:ext cx="3400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easily accommodates changing course offerings, instructors, and room availability between academic terms.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5"/>
          <p:cNvSpPr/>
          <p:nvPr/>
        </p:nvSpPr>
        <p:spPr>
          <a:xfrm>
            <a:off x="4671000" y="1083960"/>
            <a:ext cx="40500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Constraint modification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5"/>
          <p:cNvSpPr/>
          <p:nvPr/>
        </p:nvSpPr>
        <p:spPr>
          <a:xfrm>
            <a:off x="5239440" y="1589040"/>
            <a:ext cx="348156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Users can update constraints and preferences as institutional requirements evolve over time.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5"/>
          <p:cNvSpPr/>
          <p:nvPr/>
        </p:nvSpPr>
        <p:spPr>
          <a:xfrm>
            <a:off x="366840" y="2954160"/>
            <a:ext cx="3400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Scalable architecture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5"/>
          <p:cNvSpPr/>
          <p:nvPr/>
        </p:nvSpPr>
        <p:spPr>
          <a:xfrm>
            <a:off x="386640" y="3413880"/>
            <a:ext cx="340020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Handles growing course catalogs and increasing complexity without performance degradation.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5"/>
          <p:cNvSpPr/>
          <p:nvPr/>
        </p:nvSpPr>
        <p:spPr>
          <a:xfrm>
            <a:off x="5356800" y="2954160"/>
            <a:ext cx="3364200" cy="38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Data persistence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5"/>
          <p:cNvSpPr/>
          <p:nvPr/>
        </p:nvSpPr>
        <p:spPr>
          <a:xfrm>
            <a:off x="5477760" y="3413880"/>
            <a:ext cx="324324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Previous semester configurations can be saved as templates for future scheduling cycles.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1" name="Google Shape;721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04800" y="2386440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صورة تحتوي على الرسومات, شعار, الخط, رمز&#10;&#10;قد يكون المحتوى الذي تم إنشاؤه بواسطة الذكاء الاصطناعي غير صحيح." id="722" name="Google Shape;722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6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Efficient scheduling process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9" name="Google Shape;7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36"/>
          <p:cNvSpPr/>
          <p:nvPr/>
        </p:nvSpPr>
        <p:spPr>
          <a:xfrm>
            <a:off x="2151720" y="2073600"/>
            <a:ext cx="6620400" cy="360"/>
          </a:xfrm>
          <a:custGeom>
            <a:rect b="b" l="l" r="r" t="t"/>
            <a:pathLst>
              <a:path extrusionOk="0" h="120000" w="6620780">
                <a:moveTo>
                  <a:pt x="0" y="0"/>
                </a:moveTo>
                <a:lnTo>
                  <a:pt x="6620780" y="0"/>
                </a:lnTo>
              </a:path>
            </a:pathLst>
          </a:custGeom>
          <a:noFill/>
          <a:ln cap="flat" cmpd="sng" w="16100">
            <a:solidFill>
              <a:srgbClr val="A1A1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2360520" y="2901240"/>
            <a:ext cx="6411600" cy="360"/>
          </a:xfrm>
          <a:custGeom>
            <a:rect b="b" l="l" r="r" t="t"/>
            <a:pathLst>
              <a:path extrusionOk="0" h="120000" w="6411786">
                <a:moveTo>
                  <a:pt x="0" y="0"/>
                </a:moveTo>
                <a:lnTo>
                  <a:pt x="6411786" y="0"/>
                </a:lnTo>
              </a:path>
            </a:pathLst>
          </a:custGeom>
          <a:noFill/>
          <a:ln cap="flat" cmpd="sng" w="16100">
            <a:solidFill>
              <a:srgbClr val="A1A1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2681280" y="3756600"/>
            <a:ext cx="6090480" cy="360"/>
          </a:xfrm>
          <a:custGeom>
            <a:rect b="b" l="l" r="r" t="t"/>
            <a:pathLst>
              <a:path extrusionOk="0" h="120000" w="6090953">
                <a:moveTo>
                  <a:pt x="0" y="0"/>
                </a:moveTo>
                <a:lnTo>
                  <a:pt x="6090953" y="0"/>
                </a:lnTo>
              </a:path>
            </a:pathLst>
          </a:custGeom>
          <a:noFill/>
          <a:ln cap="flat" cmpd="sng" w="16100">
            <a:solidFill>
              <a:srgbClr val="A1A1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3560760" y="4638960"/>
            <a:ext cx="5211360" cy="360"/>
          </a:xfrm>
          <a:custGeom>
            <a:rect b="b" l="l" r="r" t="t"/>
            <a:pathLst>
              <a:path extrusionOk="0" h="120000" w="5211722">
                <a:moveTo>
                  <a:pt x="0" y="0"/>
                </a:moveTo>
                <a:lnTo>
                  <a:pt x="5211722" y="0"/>
                </a:lnTo>
              </a:path>
            </a:pathLst>
          </a:custGeom>
          <a:noFill/>
          <a:ln cap="flat" cmpd="sng" w="16100">
            <a:solidFill>
              <a:srgbClr val="A1A1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5" name="Google Shape;735;p36"/>
          <p:cNvPicPr preferRelativeResize="0"/>
          <p:nvPr/>
        </p:nvPicPr>
        <p:blipFill rotWithShape="1">
          <a:blip r:embed="rId6">
            <a:alphaModFix amt="40000"/>
          </a:blip>
          <a:srcRect b="0" l="0" r="0" t="0"/>
          <a:stretch/>
        </p:blipFill>
        <p:spPr>
          <a:xfrm>
            <a:off x="228600" y="763920"/>
            <a:ext cx="3525840" cy="3920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6" name="Google Shape;736;p36"/>
          <p:cNvPicPr preferRelativeResize="0"/>
          <p:nvPr/>
        </p:nvPicPr>
        <p:blipFill rotWithShape="1">
          <a:blip r:embed="rId7">
            <a:alphaModFix amt="60000"/>
          </a:blip>
          <a:srcRect b="0" l="0" r="0" t="0"/>
          <a:stretch/>
        </p:blipFill>
        <p:spPr>
          <a:xfrm>
            <a:off x="228600" y="748080"/>
            <a:ext cx="3525840" cy="394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7" name="Google Shape;737;p36"/>
          <p:cNvPicPr preferRelativeResize="0"/>
          <p:nvPr/>
        </p:nvPicPr>
        <p:blipFill rotWithShape="1">
          <a:blip r:embed="rId8">
            <a:alphaModFix amt="80000"/>
          </a:blip>
          <a:srcRect b="0" l="0" r="0" t="0"/>
          <a:stretch/>
        </p:blipFill>
        <p:spPr>
          <a:xfrm>
            <a:off x="228600" y="761400"/>
            <a:ext cx="3525840" cy="394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8" name="Google Shape;738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" y="754920"/>
            <a:ext cx="3525840" cy="394344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6"/>
          <p:cNvSpPr/>
          <p:nvPr/>
        </p:nvSpPr>
        <p:spPr>
          <a:xfrm>
            <a:off x="1991880" y="1473120"/>
            <a:ext cx="360" cy="2947680"/>
          </a:xfrm>
          <a:custGeom>
            <a:rect b="b" l="l" r="r" t="t"/>
            <a:pathLst>
              <a:path extrusionOk="0" h="2948042" w="120000">
                <a:moveTo>
                  <a:pt x="0" y="0"/>
                </a:moveTo>
                <a:lnTo>
                  <a:pt x="0" y="2948042"/>
                </a:lnTo>
              </a:path>
            </a:pathLst>
          </a:custGeom>
          <a:noFill/>
          <a:ln cap="flat" cmpd="sng" w="38100">
            <a:solidFill>
              <a:srgbClr val="0B0B23"/>
            </a:solidFill>
            <a:prstDash val="solid"/>
            <a:round/>
            <a:headEnd len="med" w="med" type="stealth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2442960" y="1463040"/>
            <a:ext cx="211104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Automated Timetable Generation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6"/>
          <p:cNvSpPr/>
          <p:nvPr/>
        </p:nvSpPr>
        <p:spPr>
          <a:xfrm>
            <a:off x="4642200" y="1293840"/>
            <a:ext cx="427284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One-click scheduling system produces optimized timetables respecting all constraints automatically.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6"/>
          <p:cNvSpPr/>
          <p:nvPr/>
        </p:nvSpPr>
        <p:spPr>
          <a:xfrm>
            <a:off x="2814480" y="2283480"/>
            <a:ext cx="211104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Constraint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4864320" y="2114280"/>
            <a:ext cx="405072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System handles both hard constraints (room conflicts) and soft constraints (instructor preferences) for conflict-free scheduling.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3200760" y="3142440"/>
            <a:ext cx="211104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Data Entry Interface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6"/>
          <p:cNvSpPr/>
          <p:nvPr/>
        </p:nvSpPr>
        <p:spPr>
          <a:xfrm>
            <a:off x="3672360" y="3998880"/>
            <a:ext cx="182556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Genetic Algorithm Solution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6"/>
          <p:cNvSpPr/>
          <p:nvPr/>
        </p:nvSpPr>
        <p:spPr>
          <a:xfrm>
            <a:off x="5230440" y="2973240"/>
            <a:ext cx="368460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User-friendly web forms capture course, classroom, and instructor information through intuitive CRUD operations.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6"/>
          <p:cNvSpPr/>
          <p:nvPr/>
        </p:nvSpPr>
        <p:spPr>
          <a:xfrm>
            <a:off x="5498280" y="3829680"/>
            <a:ext cx="341676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Advanced evolutionary algorithm evaluates fitness, performs crossover and mutation to find optimal scheduling solutions.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748" name="Google Shape;748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Automatic constraint handling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5" name="Google Shape;7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6" name="Google Shape;75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7"/>
          <p:cNvSpPr/>
          <p:nvPr/>
        </p:nvSpPr>
        <p:spPr>
          <a:xfrm>
            <a:off x="259560" y="1093320"/>
            <a:ext cx="2044080" cy="3663720"/>
          </a:xfrm>
          <a:custGeom>
            <a:rect b="b" l="l" r="r" t="t"/>
            <a:pathLst>
              <a:path extrusionOk="0" h="3664012" w="2044598"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noFill/>
          <a:ln cap="flat" cmpd="sng" w="2857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249480" y="4714560"/>
            <a:ext cx="2064960" cy="360"/>
          </a:xfrm>
          <a:custGeom>
            <a:rect b="b" l="l" r="r" t="t"/>
            <a:pathLst>
              <a:path extrusionOk="0" h="120000" w="2065170"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cap="flat" cmpd="sng" w="952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2453040" y="1093320"/>
            <a:ext cx="2044080" cy="3663720"/>
          </a:xfrm>
          <a:custGeom>
            <a:rect b="b" l="l" r="r" t="t"/>
            <a:pathLst>
              <a:path extrusionOk="0" h="3664012" w="2044598"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noFill/>
          <a:ln cap="flat" cmpd="sng" w="2857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2442600" y="4714560"/>
            <a:ext cx="2064960" cy="360"/>
          </a:xfrm>
          <a:custGeom>
            <a:rect b="b" l="l" r="r" t="t"/>
            <a:pathLst>
              <a:path extrusionOk="0" h="120000" w="2065170"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cap="flat" cmpd="sng" w="9525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4646520" y="1093320"/>
            <a:ext cx="2044080" cy="3663720"/>
          </a:xfrm>
          <a:custGeom>
            <a:rect b="b" l="l" r="r" t="t"/>
            <a:pathLst>
              <a:path extrusionOk="0" h="3664012" w="2044598"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noFill/>
          <a:ln cap="flat" cmpd="sng" w="28575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7"/>
          <p:cNvSpPr/>
          <p:nvPr/>
        </p:nvSpPr>
        <p:spPr>
          <a:xfrm>
            <a:off x="4636080" y="4714560"/>
            <a:ext cx="2064960" cy="360"/>
          </a:xfrm>
          <a:custGeom>
            <a:rect b="b" l="l" r="r" t="t"/>
            <a:pathLst>
              <a:path extrusionOk="0" h="120000" w="2065170"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cap="flat" cmpd="sng" w="95250">
            <a:solidFill>
              <a:srgbClr val="FA66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7"/>
          <p:cNvSpPr/>
          <p:nvPr/>
        </p:nvSpPr>
        <p:spPr>
          <a:xfrm>
            <a:off x="6839640" y="1093320"/>
            <a:ext cx="2044080" cy="3663720"/>
          </a:xfrm>
          <a:custGeom>
            <a:rect b="b" l="l" r="r" t="t"/>
            <a:pathLst>
              <a:path extrusionOk="0" h="3664012" w="2044598"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noFill/>
          <a:ln cap="flat" cmpd="sng" w="28575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6829560" y="4714560"/>
            <a:ext cx="2064960" cy="360"/>
          </a:xfrm>
          <a:custGeom>
            <a:rect b="b" l="l" r="r" t="t"/>
            <a:pathLst>
              <a:path extrusionOk="0" h="120000" w="2065170"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cap="flat" cmpd="sng" w="95250">
            <a:solidFill>
              <a:srgbClr val="01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257400" y="2907000"/>
            <a:ext cx="2048400" cy="40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8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Automatic constraint enforcement</a:t>
            </a:r>
            <a:endParaRPr b="0" sz="158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46067_qJeJiF.jpg" id="766" name="Google Shape;766;p37"/>
          <p:cNvPicPr preferRelativeResize="0"/>
          <p:nvPr/>
        </p:nvPicPr>
        <p:blipFill rotWithShape="1">
          <a:blip r:embed="rId6">
            <a:alphaModFix/>
          </a:blip>
          <a:srcRect b="10000" l="0" r="0" t="10000"/>
          <a:stretch/>
        </p:blipFill>
        <p:spPr>
          <a:xfrm>
            <a:off x="268920" y="1093320"/>
            <a:ext cx="2026080" cy="1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7"/>
          <p:cNvSpPr/>
          <p:nvPr/>
        </p:nvSpPr>
        <p:spPr>
          <a:xfrm>
            <a:off x="257400" y="3314880"/>
            <a:ext cx="204840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System prevents double-booking of instructors, rooms, and student groups through intelligent scheduling algorithms.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2450880" y="2907000"/>
            <a:ext cx="2048400" cy="40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8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Preference accommodation</a:t>
            </a:r>
            <a:endParaRPr b="0" sz="158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49003_PqJnDM.jpg" id="769" name="Google Shape;769;p37"/>
          <p:cNvPicPr preferRelativeResize="0"/>
          <p:nvPr/>
        </p:nvPicPr>
        <p:blipFill rotWithShape="1">
          <a:blip r:embed="rId7">
            <a:alphaModFix/>
          </a:blip>
          <a:srcRect b="10000" l="0" r="0" t="10000"/>
          <a:stretch/>
        </p:blipFill>
        <p:spPr>
          <a:xfrm>
            <a:off x="2462040" y="1093320"/>
            <a:ext cx="2026080" cy="1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37"/>
          <p:cNvSpPr/>
          <p:nvPr/>
        </p:nvSpPr>
        <p:spPr>
          <a:xfrm>
            <a:off x="2450880" y="3314880"/>
            <a:ext cx="204840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Soft constraints like instructor preferences and room suitability are optimized while maintaining schedule integrity.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4644360" y="2907000"/>
            <a:ext cx="2048400" cy="40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8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Conflict resolution</a:t>
            </a:r>
            <a:endParaRPr b="0" sz="158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52556_TMrkTc.jpg" id="772" name="Google Shape;772;p37"/>
          <p:cNvPicPr preferRelativeResize="0"/>
          <p:nvPr/>
        </p:nvPicPr>
        <p:blipFill rotWithShape="1">
          <a:blip r:embed="rId8">
            <a:alphaModFix/>
          </a:blip>
          <a:srcRect b="10000" l="0" r="0" t="10000"/>
          <a:stretch/>
        </p:blipFill>
        <p:spPr>
          <a:xfrm>
            <a:off x="4655520" y="1093320"/>
            <a:ext cx="2026080" cy="1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7"/>
          <p:cNvSpPr/>
          <p:nvPr/>
        </p:nvSpPr>
        <p:spPr>
          <a:xfrm>
            <a:off x="4644360" y="3314880"/>
            <a:ext cx="204840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Algorithm automatically identifies and resolves scheduling conflicts for commonly paired courses and limited resources.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6837840" y="2907000"/>
            <a:ext cx="2048400" cy="40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8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Optimization process</a:t>
            </a:r>
            <a:endParaRPr b="0" sz="158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ceandoc-ai.obs.ap-southeast-3.myhuaweicloud.com:443/image_1763757656907_3JOmgU.jpg" id="775" name="Google Shape;775;p37"/>
          <p:cNvPicPr preferRelativeResize="0"/>
          <p:nvPr/>
        </p:nvPicPr>
        <p:blipFill rotWithShape="1">
          <a:blip r:embed="rId9">
            <a:alphaModFix/>
          </a:blip>
          <a:srcRect b="10000" l="0" r="0" t="10000"/>
          <a:stretch/>
        </p:blipFill>
        <p:spPr>
          <a:xfrm>
            <a:off x="6849000" y="1093320"/>
            <a:ext cx="2026080" cy="1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7"/>
          <p:cNvSpPr/>
          <p:nvPr/>
        </p:nvSpPr>
        <p:spPr>
          <a:xfrm>
            <a:off x="6837840" y="3314880"/>
            <a:ext cx="204840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Genetic algorithm evaluates fitness of potential schedules, evolving solutions until optimal timetable is achieved.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777" name="Google Shape;777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8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Multiple export formats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84" name="Google Shape;7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5" name="Google Shape;78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49431_AlXKWg.jpg" id="786" name="Google Shape;786;p38"/>
          <p:cNvPicPr preferRelativeResize="0"/>
          <p:nvPr/>
        </p:nvPicPr>
        <p:blipFill rotWithShape="1">
          <a:blip r:embed="rId6">
            <a:alphaModFix/>
          </a:blip>
          <a:srcRect b="9837" l="0" r="0" t="9838"/>
          <a:stretch/>
        </p:blipFill>
        <p:spPr>
          <a:xfrm>
            <a:off x="27036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52901_vgls1s.jpg" id="787" name="Google Shape;787;p38"/>
          <p:cNvPicPr preferRelativeResize="0"/>
          <p:nvPr/>
        </p:nvPicPr>
        <p:blipFill rotWithShape="1">
          <a:blip r:embed="rId7">
            <a:alphaModFix/>
          </a:blip>
          <a:srcRect b="9837" l="0" r="0" t="9838"/>
          <a:stretch/>
        </p:blipFill>
        <p:spPr>
          <a:xfrm>
            <a:off x="247320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56599_U9EPkd.jpg" id="788" name="Google Shape;788;p38"/>
          <p:cNvPicPr preferRelativeResize="0"/>
          <p:nvPr/>
        </p:nvPicPr>
        <p:blipFill rotWithShape="1">
          <a:blip r:embed="rId8">
            <a:alphaModFix/>
          </a:blip>
          <a:srcRect b="9837" l="0" r="0" t="9838"/>
          <a:stretch/>
        </p:blipFill>
        <p:spPr>
          <a:xfrm>
            <a:off x="467640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eandoc-ai.obs.ap-southeast-3.myhuaweicloud.com:443/image_1763757659408_NvFfYs.jpg" id="789" name="Google Shape;789;p38"/>
          <p:cNvPicPr preferRelativeResize="0"/>
          <p:nvPr/>
        </p:nvPicPr>
        <p:blipFill rotWithShape="1">
          <a:blip r:embed="rId9">
            <a:alphaModFix/>
          </a:blip>
          <a:srcRect b="9837" l="0" r="0" t="9838"/>
          <a:stretch/>
        </p:blipFill>
        <p:spPr>
          <a:xfrm>
            <a:off x="6879240" y="1083960"/>
            <a:ext cx="1994040" cy="15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8"/>
          <p:cNvSpPr/>
          <p:nvPr/>
        </p:nvSpPr>
        <p:spPr>
          <a:xfrm>
            <a:off x="105660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102276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325980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546264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542880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7665840" y="2461320"/>
            <a:ext cx="420840" cy="420840"/>
          </a:xfrm>
          <a:custGeom>
            <a:rect b="b" l="l" r="r" t="t"/>
            <a:pathLst>
              <a:path extrusionOk="0" h="421372" w="421372"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CC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8"/>
          <p:cNvSpPr/>
          <p:nvPr/>
        </p:nvSpPr>
        <p:spPr>
          <a:xfrm>
            <a:off x="322596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7632000" y="2415960"/>
            <a:ext cx="4888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9" u="none" strike="noStrike">
                <a:solidFill>
                  <a:srgbClr val="0B0B2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0" sz="1729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8"/>
          <p:cNvSpPr/>
          <p:nvPr/>
        </p:nvSpPr>
        <p:spPr>
          <a:xfrm>
            <a:off x="27036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Excel and PDF formats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270360" y="3471120"/>
            <a:ext cx="1994040" cy="9590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Generated timetables can be exported to Excel spreadsheets or PDF documents for easy sharing and printing.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247320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Customizable outputs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8"/>
          <p:cNvSpPr/>
          <p:nvPr/>
        </p:nvSpPr>
        <p:spPr>
          <a:xfrm>
            <a:off x="2473200" y="3471120"/>
            <a:ext cx="19940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Users can select specific data fields and formatting options when exporting timetables to different file formats.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8"/>
          <p:cNvSpPr/>
          <p:nvPr/>
        </p:nvSpPr>
        <p:spPr>
          <a:xfrm>
            <a:off x="467640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Print-ready documents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8"/>
          <p:cNvSpPr/>
          <p:nvPr/>
        </p:nvSpPr>
        <p:spPr>
          <a:xfrm>
            <a:off x="4676400" y="3471120"/>
            <a:ext cx="1994040" cy="11127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Exported files maintain professional formatting with course codes, room assignments, instructor names and time slots clearly displayed.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6879240" y="3107880"/>
            <a:ext cx="1994040" cy="27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400" lIns="95400" spcFirstLastPara="1" rIns="95400" wrap="square" tIns="9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Data portability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8"/>
          <p:cNvSpPr/>
          <p:nvPr/>
        </p:nvSpPr>
        <p:spPr>
          <a:xfrm>
            <a:off x="6879240" y="3471120"/>
            <a:ext cx="1994040" cy="111276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Export functionality enables integration with other university systems and allows stakeholders to access schedules without system login.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806" name="Google Shape;806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صورة تحتوي على الرسومات, شعار, الخط, رمز&#10;&#10;قد يكون المحتوى الذي تم إنشاؤه بواسطة الذكاء الاصطناعي غير صحيح." id="57" name="Google Shape;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0840" y="10800"/>
            <a:ext cx="1432800" cy="11491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/>
          <p:nvPr/>
        </p:nvSpPr>
        <p:spPr>
          <a:xfrm>
            <a:off x="2286000" y="228600"/>
            <a:ext cx="32004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problem</a:t>
            </a:r>
            <a:endParaRPr b="0" sz="3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228600" y="1949400"/>
            <a:ext cx="32004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University timetables looks simple on the outside, but in reality, it is a massive complex optimization problem.</a:t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1159920"/>
            <a:ext cx="5143680" cy="342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صورة تحتوي على الرسومات, لقطة شاشة, تصميم الجرافيك, أزرق كهربائي&#10;&#10;قد يكون المحتوى الذي تم إنشاؤه بواسطة الذكاء الاصطناعي غير صحيح." id="812" name="Google Shape;812;p39"/>
          <p:cNvPicPr preferRelativeResize="0"/>
          <p:nvPr/>
        </p:nvPicPr>
        <p:blipFill rotWithShape="1">
          <a:blip r:embed="rId3">
            <a:alphaModFix/>
          </a:blip>
          <a:srcRect b="0" l="0" r="0" t="1315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9"/>
          <p:cNvSpPr/>
          <p:nvPr/>
        </p:nvSpPr>
        <p:spPr>
          <a:xfrm rot="5400000">
            <a:off x="3258720" y="-3258360"/>
            <a:ext cx="2633760" cy="9150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">
                <a:srgbClr val="000000">
                  <a:alpha val="0"/>
                </a:srgbClr>
              </a:gs>
              <a:gs pos="66000">
                <a:srgbClr val="000000">
                  <a:alpha val="45882"/>
                </a:srgbClr>
              </a:gs>
              <a:gs pos="100000">
                <a:srgbClr val="000000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9"/>
          <p:cNvSpPr/>
          <p:nvPr/>
        </p:nvSpPr>
        <p:spPr>
          <a:xfrm>
            <a:off x="571680" y="853200"/>
            <a:ext cx="5850000" cy="11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Thanks！</a:t>
            </a:r>
            <a:endParaRPr b="0" sz="3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9"/>
          <p:cNvSpPr/>
          <p:nvPr/>
        </p:nvSpPr>
        <p:spPr>
          <a:xfrm rot="-5400000">
            <a:off x="3658680" y="-336600"/>
            <a:ext cx="1818720" cy="9150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">
                <a:srgbClr val="000000">
                  <a:alpha val="0"/>
                </a:srgbClr>
              </a:gs>
              <a:gs pos="66000">
                <a:srgbClr val="000000">
                  <a:alpha val="34901"/>
                </a:srgbClr>
              </a:gs>
              <a:gs pos="100000">
                <a:srgbClr val="000000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6" name="Google Shape;816;p39"/>
          <p:cNvCxnSpPr/>
          <p:nvPr/>
        </p:nvCxnSpPr>
        <p:spPr>
          <a:xfrm>
            <a:off x="648720" y="653040"/>
            <a:ext cx="552960" cy="36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صورة تحتوي على الرسومات, شعار, الخط, رمز&#10;&#10;قد يكون المحتوى الذي تم إنشاؤه بواسطة الذكاء الاصطناعي غير صحيح." id="66" name="Google Shape;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0840" y="10800"/>
            <a:ext cx="1432800" cy="1149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 txBox="1"/>
          <p:nvPr/>
        </p:nvSpPr>
        <p:spPr>
          <a:xfrm>
            <a:off x="2514600" y="228600"/>
            <a:ext cx="3657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💥 What Actually Makes the Problem Hard? (The REAL pain points)</a:t>
            </a:r>
            <a:endParaRPr b="0" sz="16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1143000"/>
            <a:ext cx="2318760" cy="347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1143000"/>
            <a:ext cx="228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صورة تحتوي على الرسومات, شعار, الخط, رمز&#10;&#10;قد يكون المحتوى الذي تم إنشاؤه بواسطة الذكاء الاصطناعي غير صحيح." id="75" name="Google Shape;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600200"/>
            <a:ext cx="1432800" cy="11491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/>
          <p:nvPr/>
        </p:nvSpPr>
        <p:spPr>
          <a:xfrm>
            <a:off x="4343400" y="11430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1430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0" y="0"/>
            <a:ext cx="6954480" cy="5143320"/>
          </a:xfrm>
          <a:custGeom>
            <a:rect b="b" l="l" r="r" t="t"/>
            <a:pathLst>
              <a:path extrusionOk="0" h="6858000" w="9272922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صورة تحتوي على نص, الخط, رسم بياني, خريطة&#10;&#10;قد يكون المحتوى الذي تم إنشاؤه بواسطة الذكاء الاصطناعي غير صحيح.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80" y="482760"/>
            <a:ext cx="4174920" cy="4174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7"/>
          <p:cNvGrpSpPr/>
          <p:nvPr/>
        </p:nvGrpSpPr>
        <p:grpSpPr>
          <a:xfrm>
            <a:off x="6870600" y="806400"/>
            <a:ext cx="1171080" cy="879120"/>
            <a:chOff x="6870600" y="806400"/>
            <a:chExt cx="1171080" cy="879120"/>
          </a:xfrm>
        </p:grpSpPr>
        <p:sp>
          <p:nvSpPr>
            <p:cNvPr id="86" name="Google Shape;86;p7"/>
            <p:cNvSpPr/>
            <p:nvPr/>
          </p:nvSpPr>
          <p:spPr>
            <a:xfrm>
              <a:off x="6870600" y="1067760"/>
              <a:ext cx="700920" cy="61776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470360" y="806400"/>
              <a:ext cx="571320" cy="50364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صورة تحتوي على الرسومات, شعار, الخط, رمز&#10;&#10;قد يكون المحتوى الذي تم إنشاؤه بواسطة الذكاء الاصطناعي غير صحيح."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/>
          <p:nvPr/>
        </p:nvSpPr>
        <p:spPr>
          <a:xfrm>
            <a:off x="295560" y="4499640"/>
            <a:ext cx="516960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https://pdfs.semanticscholar.org/8cc1/0d0845db327726f5bd8abe1d29dce745c3c7.pdf</a:t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463320" y="1959120"/>
            <a:ext cx="5220720" cy="98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0" u="none" strike="noStrike">
                <a:solidFill>
                  <a:srgbClr val="FA666E"/>
                </a:solidFill>
                <a:latin typeface="Noto Sans"/>
                <a:ea typeface="Noto Sans"/>
                <a:cs typeface="Noto Sans"/>
                <a:sym typeface="Noto Sans"/>
              </a:rPr>
              <a:t>University Course Timetabling System</a:t>
            </a:r>
            <a:endParaRPr b="0" sz="25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0" y="438120"/>
            <a:ext cx="913680" cy="9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/>
          <p:nvPr/>
        </p:nvSpPr>
        <p:spPr>
          <a:xfrm>
            <a:off x="345240" y="741960"/>
            <a:ext cx="1356120" cy="85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0" u="none" strike="noStrike">
                <a:solidFill>
                  <a:srgbClr val="01CCFF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sz="389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98" name="Google Shape;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0840" y="10800"/>
            <a:ext cx="1432800" cy="11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75080" y="104400"/>
            <a:ext cx="763416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0" u="none" strike="noStrike">
                <a:solidFill>
                  <a:srgbClr val="D6E5FF"/>
                </a:solidFill>
                <a:latin typeface="Noto Sans"/>
                <a:ea typeface="Noto Sans"/>
                <a:cs typeface="Noto Sans"/>
                <a:sym typeface="Noto Sans"/>
              </a:rPr>
              <a:t>Automated scheduling using genetics</a:t>
            </a:r>
            <a:endParaRPr b="0" sz="202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80" y="221040"/>
            <a:ext cx="35136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270000" y="859680"/>
            <a:ext cx="4124160" cy="411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Genetic Algorithm Basics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270000" y="1137600"/>
            <a:ext cx="412416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Evolutionary approach mimicking natural selection to solve complex scheduling problems through iterative optimization.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4786200" y="1722600"/>
            <a:ext cx="4087080" cy="411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Chromosome Structure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4786200" y="1998720"/>
            <a:ext cx="40870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Represents potential timetable solutions with encoded course, room, and time slot information.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270000" y="2601000"/>
            <a:ext cx="4124160" cy="411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Population Management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270000" y="2884320"/>
            <a:ext cx="412416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Multiple timetable candidates evolve across generations, with stronger solutions surviving based on fitness scores.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4786200" y="3490560"/>
            <a:ext cx="4087080" cy="41112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none" strike="noStrike">
                <a:solidFill>
                  <a:srgbClr val="FA666E"/>
                </a:solidFill>
                <a:latin typeface="Noto Sans SC"/>
                <a:ea typeface="Noto Sans SC"/>
                <a:cs typeface="Noto Sans SC"/>
                <a:sym typeface="Noto Sans SC"/>
              </a:rPr>
              <a:t>Fitness Evaluation</a:t>
            </a:r>
            <a:endParaRPr b="0" sz="13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4786200" y="3769200"/>
            <a:ext cx="4087080" cy="49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5400" lIns="95400" spcFirstLastPara="1" rIns="95400" wrap="square" tIns="9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10" u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Measures solution quality by counting constraint violations and optimizing resource allocation.</a:t>
            </a:r>
            <a:endParaRPr b="0" sz="101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4577760" y="1325520"/>
            <a:ext cx="6840" cy="2457000"/>
          </a:xfrm>
          <a:custGeom>
            <a:rect b="b" l="l" r="r" t="t"/>
            <a:pathLst>
              <a:path extrusionOk="0" h="2457192" w="7315">
                <a:moveTo>
                  <a:pt x="7315" y="245719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A66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4489920" y="3782880"/>
            <a:ext cx="182520" cy="182520"/>
          </a:xfrm>
          <a:custGeom>
            <a:rect b="b" l="l" r="r" t="t"/>
            <a:pathLst>
              <a:path extrusionOk="0" h="182880" w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4489920" y="2918160"/>
            <a:ext cx="182520" cy="182520"/>
          </a:xfrm>
          <a:custGeom>
            <a:rect b="b" l="l" r="r" t="t"/>
            <a:pathLst>
              <a:path extrusionOk="0" h="182880" w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4489920" y="2053440"/>
            <a:ext cx="182520" cy="182520"/>
          </a:xfrm>
          <a:custGeom>
            <a:rect b="b" l="l" r="r" t="t"/>
            <a:pathLst>
              <a:path extrusionOk="0" h="182880" w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4489920" y="1188720"/>
            <a:ext cx="182520" cy="182520"/>
          </a:xfrm>
          <a:custGeom>
            <a:rect b="b" l="l" r="r" t="t"/>
            <a:pathLst>
              <a:path extrusionOk="0" h="182880" w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A666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صورة تحتوي على الرسومات, شعار, الخط, رمز&#10;&#10;قد يكون المحتوى الذي تم إنشاؤه بواسطة الذكاء الاصطناعي غير صحيح." id="120" name="Google Shape;12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5560" y="10800"/>
            <a:ext cx="1198080" cy="96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2025-11-21T20:43:12Z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40</vt:i4>
  </property>
  <property fmtid="{D5CDD505-2E9C-101B-9397-08002B2CF9AE}" pid="3" name="PresentationFormat">
    <vt:lpwstr>عرض على الشاشة (16:9)</vt:lpwstr>
  </property>
  <property fmtid="{D5CDD505-2E9C-101B-9397-08002B2CF9AE}" pid="4" name="Slides">
    <vt:i4>42</vt:i4>
  </property>
</Properties>
</file>